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6" d="100"/>
          <a:sy n="76" d="100"/>
        </p:scale>
        <p:origin x="1000" y="11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4398f6e5d3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4398f6e5d3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4398f6e5d3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4398f6e5d3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4398f6e5d3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4398f6e5d3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4398f6e5d3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4398f6e5d3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4398f6e5d3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4398f6e5d3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4398f6e5d3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4398f6e5d3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4398f6e5d3_0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4398f6e5d3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4398f6e5d3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24398f6e5d3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4398f6e5d3_0_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4398f6e5d3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4398f6e5d3_0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24398f6e5d3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4398f6e5d3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4398f6e5d3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4398f6e5d3_0_2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4398f6e5d3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4398f6e5d3_0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4398f6e5d3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44781cf1a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44781cf1a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4398f6e5d3_0_3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4398f6e5d3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4398f6e5d3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398f6e5d3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4398f6e5d3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4398f6e5d3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2f36468962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22f36468962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4398f6e5d3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4398f6e5d3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4398f6e5d3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4398f6e5d3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3e7f10f41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3e7f10f4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4398f6e5d3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4398f6e5d3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4398f6e5d3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4398f6e5d3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4398f6e5d3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4398f6e5d3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4398f6e5d3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4398f6e5d3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D9D9D9"/>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9;p1"/>
          <p:cNvPicPr preferRelativeResize="0"/>
          <p:nvPr/>
        </p:nvPicPr>
        <p:blipFill rotWithShape="1">
          <a:blip r:embed="rId13">
            <a:alphaModFix/>
          </a:blip>
          <a:srcRect t="21232" b="18653"/>
          <a:stretch/>
        </p:blipFill>
        <p:spPr>
          <a:xfrm>
            <a:off x="0" y="0"/>
            <a:ext cx="2381250" cy="14315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0.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Project Final Presentation</a:t>
            </a:r>
            <a:endParaRPr/>
          </a:p>
        </p:txBody>
      </p:sp>
      <p:sp>
        <p:nvSpPr>
          <p:cNvPr id="56" name="Google Shape;56;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0"/>
              </a:spcAft>
              <a:buClr>
                <a:schemeClr val="dk1"/>
              </a:buClr>
              <a:buSzPct val="39285"/>
              <a:buFont typeface="Arial"/>
              <a:buNone/>
            </a:pPr>
            <a:r>
              <a:rPr lang="en" dirty="0"/>
              <a:t>ISA 441 - Group D</a:t>
            </a:r>
            <a:endParaRPr dirty="0"/>
          </a:p>
          <a:p>
            <a:pPr marL="0" lvl="0" indent="0" algn="ctr" rtl="0">
              <a:spcBef>
                <a:spcPts val="0"/>
              </a:spcBef>
              <a:spcAft>
                <a:spcPts val="0"/>
              </a:spcAft>
              <a:buClr>
                <a:schemeClr val="dk1"/>
              </a:buClr>
              <a:buSzPct val="39285"/>
              <a:buFont typeface="Arial"/>
              <a:buNone/>
            </a:pPr>
            <a:r>
              <a:rPr lang="en" dirty="0"/>
              <a:t>Drew Arnold, Alexander Bean, Tyler Rozmus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457200" lvl="0" indent="457200" algn="ctr" rtl="0">
              <a:spcBef>
                <a:spcPts val="0"/>
              </a:spcBef>
              <a:spcAft>
                <a:spcPts val="0"/>
              </a:spcAft>
              <a:buNone/>
            </a:pPr>
            <a:r>
              <a:rPr lang="en"/>
              <a:t>Use Case Form #2</a:t>
            </a:r>
            <a:endParaRPr/>
          </a:p>
        </p:txBody>
      </p:sp>
      <p:sp>
        <p:nvSpPr>
          <p:cNvPr id="117" name="Google Shape;117;p22"/>
          <p:cNvSpPr txBox="1">
            <a:spLocks noGrp="1"/>
          </p:cNvSpPr>
          <p:nvPr>
            <p:ph type="body" idx="1"/>
          </p:nvPr>
        </p:nvSpPr>
        <p:spPr>
          <a:xfrm>
            <a:off x="311700" y="1334950"/>
            <a:ext cx="4260300" cy="323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chemeClr val="dk1"/>
                </a:solidFill>
                <a:latin typeface="Times New Roman"/>
                <a:ea typeface="Times New Roman"/>
                <a:cs typeface="Times New Roman"/>
                <a:sym typeface="Times New Roman"/>
              </a:rPr>
              <a:t>Use Case: 	</a:t>
            </a:r>
            <a:r>
              <a:rPr lang="en" sz="1100">
                <a:solidFill>
                  <a:schemeClr val="dk1"/>
                </a:solidFill>
                <a:latin typeface="Times New Roman"/>
                <a:ea typeface="Times New Roman"/>
                <a:cs typeface="Times New Roman"/>
                <a:sym typeface="Times New Roman"/>
              </a:rPr>
              <a:t>Delivery of the Shipment</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1100" b="1">
                <a:solidFill>
                  <a:schemeClr val="dk1"/>
                </a:solidFill>
                <a:latin typeface="Times New Roman"/>
                <a:ea typeface="Times New Roman"/>
                <a:cs typeface="Times New Roman"/>
                <a:sym typeface="Times New Roman"/>
              </a:rPr>
              <a:t>Actors: 	</a:t>
            </a:r>
            <a:r>
              <a:rPr lang="en" sz="1100">
                <a:solidFill>
                  <a:schemeClr val="dk1"/>
                </a:solidFill>
                <a:latin typeface="Times New Roman"/>
                <a:ea typeface="Times New Roman"/>
                <a:cs typeface="Times New Roman"/>
                <a:sym typeface="Times New Roman"/>
              </a:rPr>
              <a:t>Manager &amp; Truck Driver</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9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900" b="1">
                <a:solidFill>
                  <a:schemeClr val="dk1"/>
                </a:solidFill>
                <a:latin typeface="Times New Roman"/>
                <a:ea typeface="Times New Roman"/>
                <a:cs typeface="Times New Roman"/>
                <a:sym typeface="Times New Roman"/>
              </a:rPr>
              <a:t>Description: </a:t>
            </a:r>
            <a:endParaRPr sz="900" b="1">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r>
              <a:rPr lang="en" sz="900">
                <a:solidFill>
                  <a:schemeClr val="dk1"/>
                </a:solidFill>
                <a:latin typeface="Times New Roman"/>
                <a:ea typeface="Times New Roman"/>
                <a:cs typeface="Times New Roman"/>
                <a:sym typeface="Times New Roman"/>
              </a:rPr>
              <a:t>The truck driver has multiple deliveries to make in a short period of time, and the manager needs to coordinate with the truck driver to manage the delivery</a:t>
            </a:r>
            <a:endParaRPr sz="9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900" b="1">
                <a:solidFill>
                  <a:schemeClr val="dk1"/>
                </a:solidFill>
                <a:latin typeface="Times New Roman"/>
                <a:ea typeface="Times New Roman"/>
                <a:cs typeface="Times New Roman"/>
                <a:sym typeface="Times New Roman"/>
              </a:rPr>
              <a:t>Preconditions: </a:t>
            </a:r>
            <a:endParaRPr sz="900" b="1">
              <a:solidFill>
                <a:schemeClr val="dk1"/>
              </a:solidFill>
              <a:latin typeface="Times New Roman"/>
              <a:ea typeface="Times New Roman"/>
              <a:cs typeface="Times New Roman"/>
              <a:sym typeface="Times New Roman"/>
            </a:endParaRPr>
          </a:p>
          <a:p>
            <a:pPr marL="457200" lvl="0" indent="-285750" algn="l" rtl="0">
              <a:spcBef>
                <a:spcPts val="0"/>
              </a:spcBef>
              <a:spcAft>
                <a:spcPts val="0"/>
              </a:spcAft>
              <a:buClr>
                <a:schemeClr val="dk1"/>
              </a:buClr>
              <a:buSzPts val="900"/>
              <a:buFont typeface="Times New Roman"/>
              <a:buChar char="-"/>
            </a:pPr>
            <a:r>
              <a:rPr lang="en" sz="900">
                <a:solidFill>
                  <a:schemeClr val="dk1"/>
                </a:solidFill>
                <a:latin typeface="Times New Roman"/>
                <a:ea typeface="Times New Roman"/>
                <a:cs typeface="Times New Roman"/>
                <a:sym typeface="Times New Roman"/>
              </a:rPr>
              <a:t>The truck driver has not driven for close to or more than the legal time limit for work</a:t>
            </a:r>
            <a:endParaRPr sz="900">
              <a:solidFill>
                <a:schemeClr val="dk1"/>
              </a:solidFill>
              <a:latin typeface="Times New Roman"/>
              <a:ea typeface="Times New Roman"/>
              <a:cs typeface="Times New Roman"/>
              <a:sym typeface="Times New Roman"/>
            </a:endParaRPr>
          </a:p>
          <a:p>
            <a:pPr marL="457200" lvl="0" indent="-285750" algn="l" rtl="0">
              <a:spcBef>
                <a:spcPts val="0"/>
              </a:spcBef>
              <a:spcAft>
                <a:spcPts val="0"/>
              </a:spcAft>
              <a:buClr>
                <a:schemeClr val="dk1"/>
              </a:buClr>
              <a:buSzPts val="900"/>
              <a:buFont typeface="Times New Roman"/>
              <a:buChar char="-"/>
            </a:pPr>
            <a:r>
              <a:rPr lang="en" sz="900">
                <a:solidFill>
                  <a:schemeClr val="dk1"/>
                </a:solidFill>
                <a:latin typeface="Times New Roman"/>
                <a:ea typeface="Times New Roman"/>
                <a:cs typeface="Times New Roman"/>
                <a:sym typeface="Times New Roman"/>
              </a:rPr>
              <a:t>The shipment does not exceed the weight or capacity of the single truck</a:t>
            </a:r>
            <a:endParaRPr sz="900">
              <a:solidFill>
                <a:schemeClr val="dk1"/>
              </a:solidFill>
              <a:latin typeface="Times New Roman"/>
              <a:ea typeface="Times New Roman"/>
              <a:cs typeface="Times New Roman"/>
              <a:sym typeface="Times New Roman"/>
            </a:endParaRPr>
          </a:p>
          <a:p>
            <a:pPr marL="457200" lvl="0" indent="-285750" algn="l" rtl="0">
              <a:spcBef>
                <a:spcPts val="0"/>
              </a:spcBef>
              <a:spcAft>
                <a:spcPts val="0"/>
              </a:spcAft>
              <a:buClr>
                <a:schemeClr val="dk1"/>
              </a:buClr>
              <a:buSzPts val="900"/>
              <a:buFont typeface="Times New Roman"/>
              <a:buChar char="-"/>
            </a:pPr>
            <a:r>
              <a:rPr lang="en" sz="900">
                <a:solidFill>
                  <a:schemeClr val="dk1"/>
                </a:solidFill>
                <a:latin typeface="Times New Roman"/>
                <a:ea typeface="Times New Roman"/>
                <a:cs typeface="Times New Roman"/>
                <a:sym typeface="Times New Roman"/>
              </a:rPr>
              <a:t>There are no delays in the preparation of the shipment at the warehouse</a:t>
            </a:r>
            <a:endParaRPr sz="9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900" b="1">
                <a:solidFill>
                  <a:schemeClr val="dk1"/>
                </a:solidFill>
                <a:latin typeface="Times New Roman"/>
                <a:ea typeface="Times New Roman"/>
                <a:cs typeface="Times New Roman"/>
                <a:sym typeface="Times New Roman"/>
              </a:rPr>
              <a:t>Flow of Events:</a:t>
            </a:r>
            <a:endParaRPr sz="900" b="1">
              <a:solidFill>
                <a:schemeClr val="dk1"/>
              </a:solidFill>
              <a:latin typeface="Times New Roman"/>
              <a:ea typeface="Times New Roman"/>
              <a:cs typeface="Times New Roman"/>
              <a:sym typeface="Times New Roman"/>
            </a:endParaRPr>
          </a:p>
          <a:p>
            <a:pPr marL="457200" lvl="0" indent="-285750" algn="l" rtl="0">
              <a:spcBef>
                <a:spcPts val="0"/>
              </a:spcBef>
              <a:spcAft>
                <a:spcPts val="0"/>
              </a:spcAft>
              <a:buClr>
                <a:schemeClr val="dk1"/>
              </a:buClr>
              <a:buSzPts val="900"/>
              <a:buFont typeface="Times New Roman"/>
              <a:buAutoNum type="arabicPeriod"/>
            </a:pPr>
            <a:r>
              <a:rPr lang="en" sz="900">
                <a:solidFill>
                  <a:schemeClr val="dk1"/>
                </a:solidFill>
                <a:latin typeface="Times New Roman"/>
                <a:ea typeface="Times New Roman"/>
                <a:cs typeface="Times New Roman"/>
                <a:sym typeface="Times New Roman"/>
              </a:rPr>
              <a:t>The manager receives a request to prepare a shipment</a:t>
            </a:r>
            <a:endParaRPr sz="900">
              <a:solidFill>
                <a:schemeClr val="dk1"/>
              </a:solidFill>
              <a:latin typeface="Times New Roman"/>
              <a:ea typeface="Times New Roman"/>
              <a:cs typeface="Times New Roman"/>
              <a:sym typeface="Times New Roman"/>
            </a:endParaRPr>
          </a:p>
          <a:p>
            <a:pPr marL="457200" lvl="0" indent="-285750" algn="l" rtl="0">
              <a:spcBef>
                <a:spcPts val="0"/>
              </a:spcBef>
              <a:spcAft>
                <a:spcPts val="0"/>
              </a:spcAft>
              <a:buClr>
                <a:schemeClr val="dk1"/>
              </a:buClr>
              <a:buSzPts val="900"/>
              <a:buFont typeface="Times New Roman"/>
              <a:buAutoNum type="arabicPeriod"/>
            </a:pPr>
            <a:r>
              <a:rPr lang="en" sz="900">
                <a:solidFill>
                  <a:schemeClr val="dk1"/>
                </a:solidFill>
                <a:latin typeface="Times New Roman"/>
                <a:ea typeface="Times New Roman"/>
                <a:cs typeface="Times New Roman"/>
                <a:sym typeface="Times New Roman"/>
              </a:rPr>
              <a:t>The manager confirms how long the delivery should take and contacts a truck driver who is able to perform the delivery without exceeding the time restriction.</a:t>
            </a:r>
            <a:endParaRPr sz="900">
              <a:solidFill>
                <a:schemeClr val="dk1"/>
              </a:solidFill>
              <a:latin typeface="Times New Roman"/>
              <a:ea typeface="Times New Roman"/>
              <a:cs typeface="Times New Roman"/>
              <a:sym typeface="Times New Roman"/>
            </a:endParaRPr>
          </a:p>
          <a:p>
            <a:pPr marL="457200" lvl="0" indent="-285750" algn="l" rtl="0">
              <a:spcBef>
                <a:spcPts val="0"/>
              </a:spcBef>
              <a:spcAft>
                <a:spcPts val="0"/>
              </a:spcAft>
              <a:buClr>
                <a:schemeClr val="dk1"/>
              </a:buClr>
              <a:buSzPts val="900"/>
              <a:buFont typeface="Times New Roman"/>
              <a:buAutoNum type="arabicPeriod"/>
            </a:pPr>
            <a:r>
              <a:rPr lang="en" sz="900">
                <a:solidFill>
                  <a:schemeClr val="dk1"/>
                </a:solidFill>
                <a:latin typeface="Times New Roman"/>
                <a:ea typeface="Times New Roman"/>
                <a:cs typeface="Times New Roman"/>
                <a:sym typeface="Times New Roman"/>
              </a:rPr>
              <a:t>If not already at the warehouse, the truck driver arrives at the warehouse for the order</a:t>
            </a:r>
            <a:endParaRPr sz="900">
              <a:solidFill>
                <a:schemeClr val="dk1"/>
              </a:solidFill>
              <a:latin typeface="Times New Roman"/>
              <a:ea typeface="Times New Roman"/>
              <a:cs typeface="Times New Roman"/>
              <a:sym typeface="Times New Roman"/>
            </a:endParaRPr>
          </a:p>
          <a:p>
            <a:pPr marL="457200" lvl="0" indent="-285750" algn="l" rtl="0">
              <a:spcBef>
                <a:spcPts val="0"/>
              </a:spcBef>
              <a:spcAft>
                <a:spcPts val="0"/>
              </a:spcAft>
              <a:buClr>
                <a:schemeClr val="dk1"/>
              </a:buClr>
              <a:buSzPts val="900"/>
              <a:buFont typeface="Times New Roman"/>
              <a:buAutoNum type="arabicPeriod"/>
            </a:pPr>
            <a:r>
              <a:rPr lang="en" sz="900">
                <a:solidFill>
                  <a:schemeClr val="dk1"/>
                </a:solidFill>
                <a:latin typeface="Times New Roman"/>
                <a:ea typeface="Times New Roman"/>
                <a:cs typeface="Times New Roman"/>
                <a:sym typeface="Times New Roman"/>
              </a:rPr>
              <a:t>When the order is loaded and secured, the truck driver drives to the distribution center</a:t>
            </a:r>
            <a:endParaRPr sz="900">
              <a:solidFill>
                <a:schemeClr val="dk1"/>
              </a:solidFill>
              <a:latin typeface="Times New Roman"/>
              <a:ea typeface="Times New Roman"/>
              <a:cs typeface="Times New Roman"/>
              <a:sym typeface="Times New Roman"/>
            </a:endParaRPr>
          </a:p>
          <a:p>
            <a:pPr marL="457200" lvl="0" indent="-285750" algn="l" rtl="0">
              <a:spcBef>
                <a:spcPts val="0"/>
              </a:spcBef>
              <a:spcAft>
                <a:spcPts val="0"/>
              </a:spcAft>
              <a:buClr>
                <a:schemeClr val="dk1"/>
              </a:buClr>
              <a:buSzPts val="900"/>
              <a:buFont typeface="Times New Roman"/>
              <a:buAutoNum type="arabicPeriod"/>
            </a:pPr>
            <a:r>
              <a:rPr lang="en" sz="900">
                <a:solidFill>
                  <a:schemeClr val="dk1"/>
                </a:solidFill>
                <a:latin typeface="Times New Roman"/>
                <a:ea typeface="Times New Roman"/>
                <a:cs typeface="Times New Roman"/>
                <a:sym typeface="Times New Roman"/>
              </a:rPr>
              <a:t>The truck driver arrives at the distribution center and the order is fulfilled</a:t>
            </a:r>
            <a:endParaRPr sz="900" b="1">
              <a:solidFill>
                <a:schemeClr val="dk1"/>
              </a:solidFill>
              <a:latin typeface="Times New Roman"/>
              <a:ea typeface="Times New Roman"/>
              <a:cs typeface="Times New Roman"/>
              <a:sym typeface="Times New Roman"/>
            </a:endParaRPr>
          </a:p>
        </p:txBody>
      </p:sp>
      <p:sp>
        <p:nvSpPr>
          <p:cNvPr id="118" name="Google Shape;118;p22"/>
          <p:cNvSpPr txBox="1">
            <a:spLocks noGrp="1"/>
          </p:cNvSpPr>
          <p:nvPr>
            <p:ph type="body" idx="1"/>
          </p:nvPr>
        </p:nvSpPr>
        <p:spPr>
          <a:xfrm>
            <a:off x="4572000" y="1334950"/>
            <a:ext cx="4260300" cy="323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Times New Roman"/>
                <a:ea typeface="Times New Roman"/>
                <a:cs typeface="Times New Roman"/>
                <a:sym typeface="Times New Roman"/>
              </a:rPr>
              <a:t>Postconditions: </a:t>
            </a:r>
            <a:endParaRPr sz="900" b="1">
              <a:solidFill>
                <a:schemeClr val="dk1"/>
              </a:solidFill>
              <a:latin typeface="Times New Roman"/>
              <a:ea typeface="Times New Roman"/>
              <a:cs typeface="Times New Roman"/>
              <a:sym typeface="Times New Roman"/>
            </a:endParaRPr>
          </a:p>
          <a:p>
            <a:pPr marL="457200" lvl="0" indent="-285750" algn="l" rtl="0">
              <a:spcBef>
                <a:spcPts val="0"/>
              </a:spcBef>
              <a:spcAft>
                <a:spcPts val="0"/>
              </a:spcAft>
              <a:buClr>
                <a:schemeClr val="dk1"/>
              </a:buClr>
              <a:buSzPts val="900"/>
              <a:buFont typeface="Times New Roman"/>
              <a:buChar char="-"/>
            </a:pPr>
            <a:r>
              <a:rPr lang="en" sz="900">
                <a:solidFill>
                  <a:schemeClr val="dk1"/>
                </a:solidFill>
                <a:latin typeface="Times New Roman"/>
                <a:ea typeface="Times New Roman"/>
                <a:cs typeface="Times New Roman"/>
                <a:sym typeface="Times New Roman"/>
              </a:rPr>
              <a:t>The shipment is updated as delivered, specifically the date of delivery and total transit time. It is recorded to ensure the company is in line with regulations for driving time</a:t>
            </a:r>
            <a:endParaRPr sz="900">
              <a:solidFill>
                <a:schemeClr val="dk1"/>
              </a:solidFill>
              <a:latin typeface="Times New Roman"/>
              <a:ea typeface="Times New Roman"/>
              <a:cs typeface="Times New Roman"/>
              <a:sym typeface="Times New Roman"/>
            </a:endParaRPr>
          </a:p>
          <a:p>
            <a:pPr marL="457200" lvl="0" indent="-285750" algn="l" rtl="0">
              <a:spcBef>
                <a:spcPts val="0"/>
              </a:spcBef>
              <a:spcAft>
                <a:spcPts val="0"/>
              </a:spcAft>
              <a:buClr>
                <a:schemeClr val="dk1"/>
              </a:buClr>
              <a:buSzPts val="900"/>
              <a:buFont typeface="Times New Roman"/>
              <a:buChar char="-"/>
            </a:pPr>
            <a:r>
              <a:rPr lang="en" sz="900">
                <a:solidFill>
                  <a:schemeClr val="dk1"/>
                </a:solidFill>
                <a:latin typeface="Times New Roman"/>
                <a:ea typeface="Times New Roman"/>
                <a:cs typeface="Times New Roman"/>
                <a:sym typeface="Times New Roman"/>
              </a:rPr>
              <a:t>The contents of the order are moved outside of the shipment system, as they have been delivered</a:t>
            </a:r>
            <a:endParaRPr sz="9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900" b="1">
                <a:solidFill>
                  <a:schemeClr val="dk1"/>
                </a:solidFill>
                <a:latin typeface="Times New Roman"/>
                <a:ea typeface="Times New Roman"/>
                <a:cs typeface="Times New Roman"/>
                <a:sym typeface="Times New Roman"/>
              </a:rPr>
              <a:t>Exceptions:</a:t>
            </a:r>
            <a:endParaRPr sz="900" b="1">
              <a:solidFill>
                <a:schemeClr val="dk1"/>
              </a:solidFill>
              <a:latin typeface="Times New Roman"/>
              <a:ea typeface="Times New Roman"/>
              <a:cs typeface="Times New Roman"/>
              <a:sym typeface="Times New Roman"/>
            </a:endParaRPr>
          </a:p>
          <a:p>
            <a:pPr marL="457200" lvl="0" indent="-285750" algn="l" rtl="0">
              <a:spcBef>
                <a:spcPts val="0"/>
              </a:spcBef>
              <a:spcAft>
                <a:spcPts val="0"/>
              </a:spcAft>
              <a:buClr>
                <a:schemeClr val="dk1"/>
              </a:buClr>
              <a:buSzPts val="900"/>
              <a:buFont typeface="Times New Roman"/>
              <a:buChar char="-"/>
            </a:pPr>
            <a:r>
              <a:rPr lang="en" sz="900">
                <a:solidFill>
                  <a:schemeClr val="dk1"/>
                </a:solidFill>
                <a:latin typeface="Times New Roman"/>
                <a:ea typeface="Times New Roman"/>
                <a:cs typeface="Times New Roman"/>
                <a:sym typeface="Times New Roman"/>
              </a:rPr>
              <a:t>If the truck driver will not be able to deliver due to time restrictions, another driver will be called. If no other drivers can perform the delivery, it will be delayed</a:t>
            </a:r>
            <a:endParaRPr sz="900">
              <a:solidFill>
                <a:schemeClr val="dk1"/>
              </a:solidFill>
              <a:latin typeface="Times New Roman"/>
              <a:ea typeface="Times New Roman"/>
              <a:cs typeface="Times New Roman"/>
              <a:sym typeface="Times New Roman"/>
            </a:endParaRPr>
          </a:p>
          <a:p>
            <a:pPr marL="457200" lvl="0" indent="-285750" algn="l" rtl="0">
              <a:spcBef>
                <a:spcPts val="0"/>
              </a:spcBef>
              <a:spcAft>
                <a:spcPts val="0"/>
              </a:spcAft>
              <a:buClr>
                <a:schemeClr val="dk1"/>
              </a:buClr>
              <a:buSzPts val="900"/>
              <a:buFont typeface="Times New Roman"/>
              <a:buChar char="-"/>
            </a:pPr>
            <a:r>
              <a:rPr lang="en" sz="900">
                <a:solidFill>
                  <a:schemeClr val="dk1"/>
                </a:solidFill>
                <a:latin typeface="Times New Roman"/>
                <a:ea typeface="Times New Roman"/>
                <a:cs typeface="Times New Roman"/>
                <a:sym typeface="Times New Roman"/>
              </a:rPr>
              <a:t>If the contents of the order exceed the weight or capacity of the single truck, one of two results will be determined by the manager. Either another driver finishes the delivery or the initial driver will make multiple trips to fulfill the delivery.</a:t>
            </a:r>
            <a:endParaRPr sz="9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900" b="1">
                <a:solidFill>
                  <a:schemeClr val="dk1"/>
                </a:solidFill>
                <a:latin typeface="Times New Roman"/>
                <a:ea typeface="Times New Roman"/>
                <a:cs typeface="Times New Roman"/>
                <a:sym typeface="Times New Roman"/>
              </a:rPr>
              <a:t>Reason for Use Case:</a:t>
            </a:r>
            <a:endParaRPr sz="900" b="1">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r>
              <a:rPr lang="en" sz="900">
                <a:solidFill>
                  <a:schemeClr val="dk1"/>
                </a:solidFill>
                <a:latin typeface="Times New Roman"/>
                <a:ea typeface="Times New Roman"/>
                <a:cs typeface="Times New Roman"/>
                <a:sym typeface="Times New Roman"/>
              </a:rPr>
              <a:t>This use case form displays the other end of our application, which directly ties to the deliveries. It is less involved compared to the previous case, but it details how the process of product deliveries work with our system. It also demonstrates how the labor laws for the truck drivers impact shipments in the network. The necessary information related to these laws are tracked within the application’s database.</a:t>
            </a:r>
            <a:endParaRPr sz="900" b="1">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457200" lvl="0" indent="457200" algn="ctr" rtl="0">
              <a:spcBef>
                <a:spcPts val="0"/>
              </a:spcBef>
              <a:spcAft>
                <a:spcPts val="0"/>
              </a:spcAft>
              <a:buNone/>
            </a:pPr>
            <a:r>
              <a:rPr lang="en"/>
              <a:t>Systems Sequence Diagram</a:t>
            </a:r>
            <a:endParaRPr/>
          </a:p>
        </p:txBody>
      </p:sp>
      <p:pic>
        <p:nvPicPr>
          <p:cNvPr id="124" name="Google Shape;124;p23"/>
          <p:cNvPicPr preferRelativeResize="0"/>
          <p:nvPr/>
        </p:nvPicPr>
        <p:blipFill>
          <a:blip r:embed="rId3">
            <a:alphaModFix/>
          </a:blip>
          <a:stretch>
            <a:fillRect/>
          </a:stretch>
        </p:blipFill>
        <p:spPr>
          <a:xfrm>
            <a:off x="415725" y="1395925"/>
            <a:ext cx="4087175" cy="3389125"/>
          </a:xfrm>
          <a:prstGeom prst="rect">
            <a:avLst/>
          </a:prstGeom>
          <a:noFill/>
          <a:ln>
            <a:noFill/>
          </a:ln>
        </p:spPr>
      </p:pic>
      <p:pic>
        <p:nvPicPr>
          <p:cNvPr id="125" name="Google Shape;125;p23"/>
          <p:cNvPicPr preferRelativeResize="0"/>
          <p:nvPr/>
        </p:nvPicPr>
        <p:blipFill>
          <a:blip r:embed="rId4">
            <a:alphaModFix/>
          </a:blip>
          <a:stretch>
            <a:fillRect/>
          </a:stretch>
        </p:blipFill>
        <p:spPr>
          <a:xfrm>
            <a:off x="4793714" y="1395925"/>
            <a:ext cx="4038587" cy="3389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457200" lvl="0" indent="457200" algn="ctr" rtl="0">
              <a:spcBef>
                <a:spcPts val="0"/>
              </a:spcBef>
              <a:spcAft>
                <a:spcPts val="0"/>
              </a:spcAft>
              <a:buNone/>
            </a:pPr>
            <a:r>
              <a:rPr lang="en"/>
              <a:t>Activity Diagrams</a:t>
            </a:r>
            <a:endParaRPr/>
          </a:p>
        </p:txBody>
      </p:sp>
      <p:pic>
        <p:nvPicPr>
          <p:cNvPr id="131" name="Google Shape;131;p24"/>
          <p:cNvPicPr preferRelativeResize="0"/>
          <p:nvPr/>
        </p:nvPicPr>
        <p:blipFill>
          <a:blip r:embed="rId3">
            <a:alphaModFix/>
          </a:blip>
          <a:stretch>
            <a:fillRect/>
          </a:stretch>
        </p:blipFill>
        <p:spPr>
          <a:xfrm>
            <a:off x="255450" y="1566475"/>
            <a:ext cx="4316550" cy="3192672"/>
          </a:xfrm>
          <a:prstGeom prst="rect">
            <a:avLst/>
          </a:prstGeom>
          <a:noFill/>
          <a:ln>
            <a:noFill/>
          </a:ln>
        </p:spPr>
      </p:pic>
      <p:pic>
        <p:nvPicPr>
          <p:cNvPr id="132" name="Google Shape;132;p24"/>
          <p:cNvPicPr preferRelativeResize="0"/>
          <p:nvPr/>
        </p:nvPicPr>
        <p:blipFill>
          <a:blip r:embed="rId4">
            <a:alphaModFix/>
          </a:blip>
          <a:stretch>
            <a:fillRect/>
          </a:stretch>
        </p:blipFill>
        <p:spPr>
          <a:xfrm>
            <a:off x="4966875" y="1277625"/>
            <a:ext cx="3796300" cy="3481525"/>
          </a:xfrm>
          <a:prstGeom prst="rect">
            <a:avLst/>
          </a:prstGeom>
          <a:noFill/>
          <a:ln>
            <a:noFill/>
          </a:ln>
        </p:spPr>
      </p:pic>
      <p:sp>
        <p:nvSpPr>
          <p:cNvPr id="133" name="Google Shape;133;p24"/>
          <p:cNvSpPr txBox="1">
            <a:spLocks noGrp="1"/>
          </p:cNvSpPr>
          <p:nvPr>
            <p:ph type="title"/>
          </p:nvPr>
        </p:nvSpPr>
        <p:spPr>
          <a:xfrm>
            <a:off x="255450" y="4759150"/>
            <a:ext cx="4316700" cy="384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000"/>
              <a:t>Preparation of the Shipment</a:t>
            </a:r>
            <a:endParaRPr sz="1000"/>
          </a:p>
        </p:txBody>
      </p:sp>
      <p:sp>
        <p:nvSpPr>
          <p:cNvPr id="134" name="Google Shape;134;p24"/>
          <p:cNvSpPr txBox="1">
            <a:spLocks noGrp="1"/>
          </p:cNvSpPr>
          <p:nvPr>
            <p:ph type="title"/>
          </p:nvPr>
        </p:nvSpPr>
        <p:spPr>
          <a:xfrm>
            <a:off x="4966875" y="4759150"/>
            <a:ext cx="3796200" cy="384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000"/>
              <a:t>Delivery of the Shipment</a:t>
            </a:r>
            <a:endParaRPr sz="1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457200" lvl="0" indent="457200" algn="ctr" rtl="0">
              <a:spcBef>
                <a:spcPts val="0"/>
              </a:spcBef>
              <a:spcAft>
                <a:spcPts val="0"/>
              </a:spcAft>
              <a:buNone/>
            </a:pPr>
            <a:r>
              <a:rPr lang="en"/>
              <a:t>Activity Diagrams</a:t>
            </a:r>
            <a:endParaRPr/>
          </a:p>
        </p:txBody>
      </p:sp>
      <p:pic>
        <p:nvPicPr>
          <p:cNvPr id="140" name="Google Shape;140;p25"/>
          <p:cNvPicPr preferRelativeResize="0"/>
          <p:nvPr/>
        </p:nvPicPr>
        <p:blipFill>
          <a:blip r:embed="rId3">
            <a:alphaModFix/>
          </a:blip>
          <a:stretch>
            <a:fillRect/>
          </a:stretch>
        </p:blipFill>
        <p:spPr>
          <a:xfrm>
            <a:off x="211625" y="2296675"/>
            <a:ext cx="4515700" cy="2306575"/>
          </a:xfrm>
          <a:prstGeom prst="rect">
            <a:avLst/>
          </a:prstGeom>
          <a:noFill/>
          <a:ln>
            <a:noFill/>
          </a:ln>
        </p:spPr>
      </p:pic>
      <p:pic>
        <p:nvPicPr>
          <p:cNvPr id="141" name="Google Shape;141;p25"/>
          <p:cNvPicPr preferRelativeResize="0"/>
          <p:nvPr/>
        </p:nvPicPr>
        <p:blipFill>
          <a:blip r:embed="rId4">
            <a:alphaModFix/>
          </a:blip>
          <a:stretch>
            <a:fillRect/>
          </a:stretch>
        </p:blipFill>
        <p:spPr>
          <a:xfrm>
            <a:off x="4932400" y="1378075"/>
            <a:ext cx="3697125" cy="3225175"/>
          </a:xfrm>
          <a:prstGeom prst="rect">
            <a:avLst/>
          </a:prstGeom>
          <a:noFill/>
          <a:ln>
            <a:noFill/>
          </a:ln>
        </p:spPr>
      </p:pic>
      <p:sp>
        <p:nvSpPr>
          <p:cNvPr id="142" name="Google Shape;142;p25"/>
          <p:cNvSpPr txBox="1">
            <a:spLocks noGrp="1"/>
          </p:cNvSpPr>
          <p:nvPr>
            <p:ph type="title"/>
          </p:nvPr>
        </p:nvSpPr>
        <p:spPr>
          <a:xfrm>
            <a:off x="4932400" y="4603250"/>
            <a:ext cx="3697200" cy="384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000"/>
              <a:t>Searching for Previous Orders</a:t>
            </a:r>
            <a:endParaRPr sz="1000"/>
          </a:p>
        </p:txBody>
      </p:sp>
      <p:sp>
        <p:nvSpPr>
          <p:cNvPr id="143" name="Google Shape;143;p25"/>
          <p:cNvSpPr txBox="1">
            <a:spLocks noGrp="1"/>
          </p:cNvSpPr>
          <p:nvPr>
            <p:ph type="title"/>
          </p:nvPr>
        </p:nvSpPr>
        <p:spPr>
          <a:xfrm>
            <a:off x="620875" y="4603250"/>
            <a:ext cx="3697200" cy="384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000"/>
              <a:t>Creating a Label for the Box</a:t>
            </a:r>
            <a:endParaRPr sz="1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6"/>
          <p:cNvSpPr txBox="1">
            <a:spLocks noGrp="1"/>
          </p:cNvSpPr>
          <p:nvPr>
            <p:ph type="title"/>
          </p:nvPr>
        </p:nvSpPr>
        <p:spPr>
          <a:xfrm>
            <a:off x="198550" y="1481625"/>
            <a:ext cx="2843100" cy="3190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sz="2500"/>
          </a:p>
          <a:p>
            <a:pPr marL="0" lvl="0" indent="0" algn="ctr" rtl="0">
              <a:spcBef>
                <a:spcPts val="0"/>
              </a:spcBef>
              <a:spcAft>
                <a:spcPts val="0"/>
              </a:spcAft>
              <a:buNone/>
            </a:pPr>
            <a:r>
              <a:rPr lang="en" sz="2500"/>
              <a:t>Domain</a:t>
            </a:r>
            <a:endParaRPr sz="2500"/>
          </a:p>
          <a:p>
            <a:pPr marL="0" lvl="0" indent="0" algn="ctr" rtl="0">
              <a:spcBef>
                <a:spcPts val="0"/>
              </a:spcBef>
              <a:spcAft>
                <a:spcPts val="0"/>
              </a:spcAft>
              <a:buNone/>
            </a:pPr>
            <a:r>
              <a:rPr lang="en" sz="2500"/>
              <a:t>Class</a:t>
            </a:r>
            <a:endParaRPr sz="2500"/>
          </a:p>
          <a:p>
            <a:pPr marL="0" lvl="0" indent="0" algn="ctr" rtl="0">
              <a:spcBef>
                <a:spcPts val="0"/>
              </a:spcBef>
              <a:spcAft>
                <a:spcPts val="0"/>
              </a:spcAft>
              <a:buNone/>
            </a:pPr>
            <a:r>
              <a:rPr lang="en" sz="2500"/>
              <a:t>Diagram</a:t>
            </a:r>
            <a:endParaRPr sz="2500"/>
          </a:p>
        </p:txBody>
      </p:sp>
      <p:pic>
        <p:nvPicPr>
          <p:cNvPr id="149" name="Google Shape;149;p26"/>
          <p:cNvPicPr preferRelativeResize="0"/>
          <p:nvPr/>
        </p:nvPicPr>
        <p:blipFill>
          <a:blip r:embed="rId3">
            <a:alphaModFix/>
          </a:blip>
          <a:stretch>
            <a:fillRect/>
          </a:stretch>
        </p:blipFill>
        <p:spPr>
          <a:xfrm>
            <a:off x="3263150" y="166688"/>
            <a:ext cx="5248275" cy="4810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457200" lvl="0" indent="457200" algn="ctr" rtl="0">
              <a:spcBef>
                <a:spcPts val="0"/>
              </a:spcBef>
              <a:spcAft>
                <a:spcPts val="0"/>
              </a:spcAft>
              <a:buNone/>
            </a:pPr>
            <a:r>
              <a:rPr lang="en"/>
              <a:t>Use Case Example Dialog</a:t>
            </a:r>
            <a:endParaRPr/>
          </a:p>
        </p:txBody>
      </p:sp>
      <p:sp>
        <p:nvSpPr>
          <p:cNvPr id="155" name="Google Shape;155;p27"/>
          <p:cNvSpPr txBox="1">
            <a:spLocks noGrp="1"/>
          </p:cNvSpPr>
          <p:nvPr>
            <p:ph type="body" idx="1"/>
          </p:nvPr>
        </p:nvSpPr>
        <p:spPr>
          <a:xfrm>
            <a:off x="311700" y="1334950"/>
            <a:ext cx="4260300" cy="3234000"/>
          </a:xfrm>
          <a:prstGeom prst="rect">
            <a:avLst/>
          </a:prstGeom>
        </p:spPr>
        <p:txBody>
          <a:bodyPr spcFirstLastPara="1" wrap="square" lIns="91425" tIns="91425" rIns="91425" bIns="91425" anchor="t" anchorCtr="0">
            <a:noAutofit/>
          </a:bodyPr>
          <a:lstStyle/>
          <a:p>
            <a:pPr marL="0" lvl="0" indent="0" algn="l" rtl="0">
              <a:spcBef>
                <a:spcPts val="900"/>
              </a:spcBef>
              <a:spcAft>
                <a:spcPts val="0"/>
              </a:spcAft>
              <a:buClr>
                <a:schemeClr val="dk1"/>
              </a:buClr>
              <a:buSzPts val="1100"/>
              <a:buFont typeface="Arial"/>
              <a:buNone/>
            </a:pPr>
            <a:r>
              <a:rPr lang="en" sz="1200" b="1">
                <a:solidFill>
                  <a:schemeClr val="dk1"/>
                </a:solidFill>
                <a:latin typeface="Times New Roman"/>
                <a:ea typeface="Times New Roman"/>
                <a:cs typeface="Times New Roman"/>
                <a:sym typeface="Times New Roman"/>
              </a:rPr>
              <a:t>Use Case 1:</a:t>
            </a:r>
            <a:r>
              <a:rPr lang="en" sz="1200">
                <a:solidFill>
                  <a:schemeClr val="dk1"/>
                </a:solidFill>
                <a:latin typeface="Times New Roman"/>
                <a:ea typeface="Times New Roman"/>
                <a:cs typeface="Times New Roman"/>
                <a:sym typeface="Times New Roman"/>
              </a:rPr>
              <a:t> Preparation of the Shipment</a:t>
            </a:r>
            <a:endParaRPr sz="1200">
              <a:solidFill>
                <a:schemeClr val="dk1"/>
              </a:solidFill>
              <a:latin typeface="Times New Roman"/>
              <a:ea typeface="Times New Roman"/>
              <a:cs typeface="Times New Roman"/>
              <a:sym typeface="Times New Roman"/>
            </a:endParaRPr>
          </a:p>
          <a:p>
            <a:pPr marL="0" lvl="0" indent="0" algn="l" rtl="0">
              <a:spcBef>
                <a:spcPts val="90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0" lvl="0" indent="0" algn="l" rtl="0">
              <a:spcBef>
                <a:spcPts val="900"/>
              </a:spcBef>
              <a:spcAft>
                <a:spcPts val="0"/>
              </a:spcAft>
              <a:buClr>
                <a:schemeClr val="dk1"/>
              </a:buClr>
              <a:buSzPts val="1100"/>
              <a:buFont typeface="Arial"/>
              <a:buNone/>
            </a:pPr>
            <a:r>
              <a:rPr lang="en" sz="1200" b="1">
                <a:solidFill>
                  <a:schemeClr val="dk1"/>
                </a:solidFill>
                <a:latin typeface="Times New Roman"/>
                <a:ea typeface="Times New Roman"/>
                <a:cs typeface="Times New Roman"/>
                <a:sym typeface="Times New Roman"/>
              </a:rPr>
              <a:t>User:</a:t>
            </a:r>
            <a:r>
              <a:rPr lang="en" sz="1200">
                <a:solidFill>
                  <a:schemeClr val="dk1"/>
                </a:solidFill>
                <a:latin typeface="Times New Roman"/>
                <a:ea typeface="Times New Roman"/>
                <a:cs typeface="Times New Roman"/>
                <a:sym typeface="Times New Roman"/>
              </a:rPr>
              <a:t> Enters the label creation window</a:t>
            </a:r>
            <a:endParaRPr sz="1200">
              <a:solidFill>
                <a:schemeClr val="dk1"/>
              </a:solidFill>
              <a:latin typeface="Times New Roman"/>
              <a:ea typeface="Times New Roman"/>
              <a:cs typeface="Times New Roman"/>
              <a:sym typeface="Times New Roman"/>
            </a:endParaRPr>
          </a:p>
          <a:p>
            <a:pPr marL="0" lvl="0" indent="0" algn="l" rtl="0">
              <a:spcBef>
                <a:spcPts val="900"/>
              </a:spcBef>
              <a:spcAft>
                <a:spcPts val="0"/>
              </a:spcAft>
              <a:buClr>
                <a:schemeClr val="dk1"/>
              </a:buClr>
              <a:buSzPts val="1100"/>
              <a:buFont typeface="Arial"/>
              <a:buNone/>
            </a:pPr>
            <a:r>
              <a:rPr lang="en" sz="1200" b="1">
                <a:solidFill>
                  <a:schemeClr val="dk1"/>
                </a:solidFill>
                <a:latin typeface="Times New Roman"/>
                <a:ea typeface="Times New Roman"/>
                <a:cs typeface="Times New Roman"/>
                <a:sym typeface="Times New Roman"/>
              </a:rPr>
              <a:t>System: </a:t>
            </a:r>
            <a:r>
              <a:rPr lang="en" sz="1200">
                <a:solidFill>
                  <a:schemeClr val="dk1"/>
                </a:solidFill>
                <a:latin typeface="Times New Roman"/>
                <a:ea typeface="Times New Roman"/>
                <a:cs typeface="Times New Roman"/>
                <a:sym typeface="Times New Roman"/>
              </a:rPr>
              <a:t>Displays a form for the user to select a box size from a drop down menu</a:t>
            </a:r>
            <a:endParaRPr sz="1200">
              <a:solidFill>
                <a:schemeClr val="dk1"/>
              </a:solidFill>
              <a:latin typeface="Times New Roman"/>
              <a:ea typeface="Times New Roman"/>
              <a:cs typeface="Times New Roman"/>
              <a:sym typeface="Times New Roman"/>
            </a:endParaRPr>
          </a:p>
          <a:p>
            <a:pPr marL="0" lvl="0" indent="0" algn="l" rtl="0">
              <a:spcBef>
                <a:spcPts val="900"/>
              </a:spcBef>
              <a:spcAft>
                <a:spcPts val="0"/>
              </a:spcAft>
              <a:buClr>
                <a:schemeClr val="dk1"/>
              </a:buClr>
              <a:buSzPts val="1100"/>
              <a:buFont typeface="Arial"/>
              <a:buNone/>
            </a:pPr>
            <a:r>
              <a:rPr lang="en" sz="1200" b="1">
                <a:solidFill>
                  <a:schemeClr val="dk1"/>
                </a:solidFill>
                <a:latin typeface="Times New Roman"/>
                <a:ea typeface="Times New Roman"/>
                <a:cs typeface="Times New Roman"/>
                <a:sym typeface="Times New Roman"/>
              </a:rPr>
              <a:t>User:</a:t>
            </a:r>
            <a:r>
              <a:rPr lang="en" sz="1200">
                <a:solidFill>
                  <a:schemeClr val="dk1"/>
                </a:solidFill>
                <a:latin typeface="Times New Roman"/>
                <a:ea typeface="Times New Roman"/>
                <a:cs typeface="Times New Roman"/>
                <a:sym typeface="Times New Roman"/>
              </a:rPr>
              <a:t> Selects box size and closes drop down</a:t>
            </a:r>
            <a:endParaRPr sz="1200">
              <a:solidFill>
                <a:schemeClr val="dk1"/>
              </a:solidFill>
              <a:latin typeface="Times New Roman"/>
              <a:ea typeface="Times New Roman"/>
              <a:cs typeface="Times New Roman"/>
              <a:sym typeface="Times New Roman"/>
            </a:endParaRPr>
          </a:p>
          <a:p>
            <a:pPr marL="0" lvl="0" indent="0" algn="l" rtl="0">
              <a:spcBef>
                <a:spcPts val="900"/>
              </a:spcBef>
              <a:spcAft>
                <a:spcPts val="0"/>
              </a:spcAft>
              <a:buClr>
                <a:schemeClr val="dk1"/>
              </a:buClr>
              <a:buSzPts val="1100"/>
              <a:buFont typeface="Arial"/>
              <a:buNone/>
            </a:pPr>
            <a:r>
              <a:rPr lang="en" sz="1200" b="1">
                <a:solidFill>
                  <a:schemeClr val="dk1"/>
                </a:solidFill>
                <a:latin typeface="Times New Roman"/>
                <a:ea typeface="Times New Roman"/>
                <a:cs typeface="Times New Roman"/>
                <a:sym typeface="Times New Roman"/>
              </a:rPr>
              <a:t>System:</a:t>
            </a:r>
            <a:r>
              <a:rPr lang="en" sz="1200">
                <a:solidFill>
                  <a:schemeClr val="dk1"/>
                </a:solidFill>
                <a:latin typeface="Times New Roman"/>
                <a:ea typeface="Times New Roman"/>
                <a:cs typeface="Times New Roman"/>
                <a:sym typeface="Times New Roman"/>
              </a:rPr>
              <a:t> Displays a form below the previous for the user to enter item information and quantity</a:t>
            </a:r>
            <a:endParaRPr sz="1200">
              <a:solidFill>
                <a:schemeClr val="dk1"/>
              </a:solidFill>
              <a:latin typeface="Times New Roman"/>
              <a:ea typeface="Times New Roman"/>
              <a:cs typeface="Times New Roman"/>
              <a:sym typeface="Times New Roman"/>
            </a:endParaRPr>
          </a:p>
          <a:p>
            <a:pPr marL="0" lvl="0" indent="0" algn="l" rtl="0">
              <a:spcBef>
                <a:spcPts val="900"/>
              </a:spcBef>
              <a:spcAft>
                <a:spcPts val="0"/>
              </a:spcAft>
              <a:buClr>
                <a:schemeClr val="dk1"/>
              </a:buClr>
              <a:buSzPts val="1100"/>
              <a:buFont typeface="Arial"/>
              <a:buNone/>
            </a:pPr>
            <a:r>
              <a:rPr lang="en" sz="1200" b="1">
                <a:solidFill>
                  <a:schemeClr val="dk1"/>
                </a:solidFill>
                <a:latin typeface="Times New Roman"/>
                <a:ea typeface="Times New Roman"/>
                <a:cs typeface="Times New Roman"/>
                <a:sym typeface="Times New Roman"/>
              </a:rPr>
              <a:t>User: </a:t>
            </a:r>
            <a:r>
              <a:rPr lang="en" sz="1200">
                <a:solidFill>
                  <a:schemeClr val="dk1"/>
                </a:solidFill>
                <a:latin typeface="Times New Roman"/>
                <a:ea typeface="Times New Roman"/>
                <a:cs typeface="Times New Roman"/>
                <a:sym typeface="Times New Roman"/>
              </a:rPr>
              <a:t>Enters all the item information for the box and clicks next</a:t>
            </a:r>
            <a:endParaRPr sz="1200">
              <a:solidFill>
                <a:schemeClr val="dk1"/>
              </a:solidFill>
              <a:latin typeface="Times New Roman"/>
              <a:ea typeface="Times New Roman"/>
              <a:cs typeface="Times New Roman"/>
              <a:sym typeface="Times New Roman"/>
            </a:endParaRPr>
          </a:p>
          <a:p>
            <a:pPr marL="0" lvl="0" indent="0" algn="l" rtl="0">
              <a:spcBef>
                <a:spcPts val="900"/>
              </a:spcBef>
              <a:spcAft>
                <a:spcPts val="900"/>
              </a:spcAft>
              <a:buClr>
                <a:schemeClr val="dk1"/>
              </a:buClr>
              <a:buSzPts val="1100"/>
              <a:buFont typeface="Arial"/>
              <a:buNone/>
            </a:pPr>
            <a:r>
              <a:rPr lang="en" sz="1200" b="1">
                <a:solidFill>
                  <a:schemeClr val="dk1"/>
                </a:solidFill>
                <a:latin typeface="Times New Roman"/>
                <a:ea typeface="Times New Roman"/>
                <a:cs typeface="Times New Roman"/>
                <a:sym typeface="Times New Roman"/>
              </a:rPr>
              <a:t>System:</a:t>
            </a:r>
            <a:r>
              <a:rPr lang="en" sz="1200">
                <a:solidFill>
                  <a:schemeClr val="dk1"/>
                </a:solidFill>
                <a:latin typeface="Times New Roman"/>
                <a:ea typeface="Times New Roman"/>
                <a:cs typeface="Times New Roman"/>
                <a:sym typeface="Times New Roman"/>
              </a:rPr>
              <a:t> Displays a review form with all of the previous information</a:t>
            </a:r>
            <a:endParaRPr sz="900" b="1">
              <a:solidFill>
                <a:schemeClr val="dk1"/>
              </a:solidFill>
              <a:latin typeface="Times New Roman"/>
              <a:ea typeface="Times New Roman"/>
              <a:cs typeface="Times New Roman"/>
              <a:sym typeface="Times New Roman"/>
            </a:endParaRPr>
          </a:p>
        </p:txBody>
      </p:sp>
      <p:sp>
        <p:nvSpPr>
          <p:cNvPr id="156" name="Google Shape;156;p27"/>
          <p:cNvSpPr txBox="1">
            <a:spLocks noGrp="1"/>
          </p:cNvSpPr>
          <p:nvPr>
            <p:ph type="body" idx="1"/>
          </p:nvPr>
        </p:nvSpPr>
        <p:spPr>
          <a:xfrm>
            <a:off x="4572000" y="1334950"/>
            <a:ext cx="4260300" cy="3234000"/>
          </a:xfrm>
          <a:prstGeom prst="rect">
            <a:avLst/>
          </a:prstGeom>
        </p:spPr>
        <p:txBody>
          <a:bodyPr spcFirstLastPara="1" wrap="square" lIns="91425" tIns="91425" rIns="91425" bIns="91425" anchor="t" anchorCtr="0">
            <a:noAutofit/>
          </a:bodyPr>
          <a:lstStyle/>
          <a:p>
            <a:pPr marL="0" lvl="0" indent="0" algn="l" rtl="0">
              <a:spcBef>
                <a:spcPts val="900"/>
              </a:spcBef>
              <a:spcAft>
                <a:spcPts val="0"/>
              </a:spcAft>
              <a:buNone/>
            </a:pPr>
            <a:endParaRPr sz="1200">
              <a:solidFill>
                <a:schemeClr val="dk1"/>
              </a:solidFill>
              <a:latin typeface="Times New Roman"/>
              <a:ea typeface="Times New Roman"/>
              <a:cs typeface="Times New Roman"/>
              <a:sym typeface="Times New Roman"/>
            </a:endParaRPr>
          </a:p>
          <a:p>
            <a:pPr marL="0" lvl="0" indent="0" algn="l" rtl="0">
              <a:spcBef>
                <a:spcPts val="900"/>
              </a:spcBef>
              <a:spcAft>
                <a:spcPts val="0"/>
              </a:spcAft>
              <a:buNone/>
            </a:pPr>
            <a:endParaRPr sz="1200" b="1">
              <a:solidFill>
                <a:schemeClr val="dk1"/>
              </a:solidFill>
              <a:latin typeface="Times New Roman"/>
              <a:ea typeface="Times New Roman"/>
              <a:cs typeface="Times New Roman"/>
              <a:sym typeface="Times New Roman"/>
            </a:endParaRPr>
          </a:p>
          <a:p>
            <a:pPr marL="0" lvl="0" indent="0" algn="l" rtl="0">
              <a:spcBef>
                <a:spcPts val="900"/>
              </a:spcBef>
              <a:spcAft>
                <a:spcPts val="0"/>
              </a:spcAft>
              <a:buNone/>
            </a:pPr>
            <a:r>
              <a:rPr lang="en" sz="1200" b="1">
                <a:solidFill>
                  <a:schemeClr val="dk1"/>
                </a:solidFill>
                <a:latin typeface="Times New Roman"/>
                <a:ea typeface="Times New Roman"/>
                <a:cs typeface="Times New Roman"/>
                <a:sym typeface="Times New Roman"/>
              </a:rPr>
              <a:t>User:</a:t>
            </a:r>
            <a:r>
              <a:rPr lang="en" sz="1200">
                <a:solidFill>
                  <a:schemeClr val="dk1"/>
                </a:solidFill>
                <a:latin typeface="Times New Roman"/>
                <a:ea typeface="Times New Roman"/>
                <a:cs typeface="Times New Roman"/>
                <a:sym typeface="Times New Roman"/>
              </a:rPr>
              <a:t> Confirms and select print label</a:t>
            </a:r>
            <a:endParaRPr sz="1200">
              <a:solidFill>
                <a:schemeClr val="dk1"/>
              </a:solidFill>
              <a:latin typeface="Times New Roman"/>
              <a:ea typeface="Times New Roman"/>
              <a:cs typeface="Times New Roman"/>
              <a:sym typeface="Times New Roman"/>
            </a:endParaRPr>
          </a:p>
          <a:p>
            <a:pPr marL="0" lvl="0" indent="0" algn="l" rtl="0">
              <a:spcBef>
                <a:spcPts val="900"/>
              </a:spcBef>
              <a:spcAft>
                <a:spcPts val="0"/>
              </a:spcAft>
              <a:buNone/>
            </a:pPr>
            <a:r>
              <a:rPr lang="en" sz="1200" b="1">
                <a:solidFill>
                  <a:schemeClr val="dk1"/>
                </a:solidFill>
                <a:latin typeface="Times New Roman"/>
                <a:ea typeface="Times New Roman"/>
                <a:cs typeface="Times New Roman"/>
                <a:sym typeface="Times New Roman"/>
              </a:rPr>
              <a:t>System: </a:t>
            </a:r>
            <a:r>
              <a:rPr lang="en" sz="1200">
                <a:solidFill>
                  <a:schemeClr val="dk1"/>
                </a:solidFill>
                <a:latin typeface="Times New Roman"/>
                <a:ea typeface="Times New Roman"/>
                <a:cs typeface="Times New Roman"/>
                <a:sym typeface="Times New Roman"/>
              </a:rPr>
              <a:t>Label prints, and the user is prompted to enter another box or to exit</a:t>
            </a:r>
            <a:endParaRPr sz="1200">
              <a:solidFill>
                <a:schemeClr val="dk1"/>
              </a:solidFill>
              <a:latin typeface="Times New Roman"/>
              <a:ea typeface="Times New Roman"/>
              <a:cs typeface="Times New Roman"/>
              <a:sym typeface="Times New Roman"/>
            </a:endParaRPr>
          </a:p>
          <a:p>
            <a:pPr marL="0" lvl="0" indent="0" algn="l" rtl="0">
              <a:spcBef>
                <a:spcPts val="900"/>
              </a:spcBef>
              <a:spcAft>
                <a:spcPts val="0"/>
              </a:spcAft>
              <a:buNone/>
            </a:pPr>
            <a:r>
              <a:rPr lang="en" sz="1200" b="1">
                <a:solidFill>
                  <a:schemeClr val="dk1"/>
                </a:solidFill>
                <a:latin typeface="Times New Roman"/>
                <a:ea typeface="Times New Roman"/>
                <a:cs typeface="Times New Roman"/>
                <a:sym typeface="Times New Roman"/>
              </a:rPr>
              <a:t>User: </a:t>
            </a:r>
            <a:r>
              <a:rPr lang="en" sz="1200">
                <a:solidFill>
                  <a:schemeClr val="dk1"/>
                </a:solidFill>
                <a:latin typeface="Times New Roman"/>
                <a:ea typeface="Times New Roman"/>
                <a:cs typeface="Times New Roman"/>
                <a:sym typeface="Times New Roman"/>
              </a:rPr>
              <a:t>Attaches label to box and places it on conveyor belt</a:t>
            </a:r>
            <a:endParaRPr sz="1200">
              <a:solidFill>
                <a:schemeClr val="dk1"/>
              </a:solidFill>
              <a:latin typeface="Times New Roman"/>
              <a:ea typeface="Times New Roman"/>
              <a:cs typeface="Times New Roman"/>
              <a:sym typeface="Times New Roman"/>
            </a:endParaRPr>
          </a:p>
          <a:p>
            <a:pPr marL="0" lvl="0" indent="0" algn="l" rtl="0">
              <a:spcBef>
                <a:spcPts val="900"/>
              </a:spcBef>
              <a:spcAft>
                <a:spcPts val="0"/>
              </a:spcAft>
              <a:buNone/>
            </a:pPr>
            <a:r>
              <a:rPr lang="en" sz="1200" b="1">
                <a:solidFill>
                  <a:schemeClr val="dk1"/>
                </a:solidFill>
                <a:latin typeface="Times New Roman"/>
                <a:ea typeface="Times New Roman"/>
                <a:cs typeface="Times New Roman"/>
                <a:sym typeface="Times New Roman"/>
              </a:rPr>
              <a:t>System</a:t>
            </a:r>
            <a:r>
              <a:rPr lang="en" sz="1200">
                <a:solidFill>
                  <a:schemeClr val="dk1"/>
                </a:solidFill>
                <a:latin typeface="Times New Roman"/>
                <a:ea typeface="Times New Roman"/>
                <a:cs typeface="Times New Roman"/>
                <a:sym typeface="Times New Roman"/>
              </a:rPr>
              <a:t>: Detects boxes moving on conveyor belt. If a label is not able to be scanned, the system stops the belt and prompts the user to enter the label’s written ID</a:t>
            </a:r>
            <a:endParaRPr sz="1200">
              <a:solidFill>
                <a:schemeClr val="dk1"/>
              </a:solidFill>
              <a:latin typeface="Times New Roman"/>
              <a:ea typeface="Times New Roman"/>
              <a:cs typeface="Times New Roman"/>
              <a:sym typeface="Times New Roman"/>
            </a:endParaRPr>
          </a:p>
          <a:p>
            <a:pPr marL="0" lvl="0" indent="0" algn="l" rtl="0">
              <a:spcBef>
                <a:spcPts val="900"/>
              </a:spcBef>
              <a:spcAft>
                <a:spcPts val="0"/>
              </a:spcAft>
              <a:buNone/>
            </a:pPr>
            <a:r>
              <a:rPr lang="en" sz="1200" b="1">
                <a:solidFill>
                  <a:schemeClr val="dk1"/>
                </a:solidFill>
                <a:latin typeface="Times New Roman"/>
                <a:ea typeface="Times New Roman"/>
                <a:cs typeface="Times New Roman"/>
                <a:sym typeface="Times New Roman"/>
              </a:rPr>
              <a:t>User: </a:t>
            </a:r>
            <a:r>
              <a:rPr lang="en" sz="1200">
                <a:solidFill>
                  <a:schemeClr val="dk1"/>
                </a:solidFill>
                <a:latin typeface="Times New Roman"/>
                <a:ea typeface="Times New Roman"/>
                <a:cs typeface="Times New Roman"/>
                <a:sym typeface="Times New Roman"/>
              </a:rPr>
              <a:t>Enters the label information into the system</a:t>
            </a:r>
            <a:endParaRPr sz="1200">
              <a:solidFill>
                <a:schemeClr val="dk1"/>
              </a:solidFill>
              <a:latin typeface="Times New Roman"/>
              <a:ea typeface="Times New Roman"/>
              <a:cs typeface="Times New Roman"/>
              <a:sym typeface="Times New Roman"/>
            </a:endParaRPr>
          </a:p>
          <a:p>
            <a:pPr marL="0" lvl="0" indent="0" algn="l" rtl="0">
              <a:spcBef>
                <a:spcPts val="900"/>
              </a:spcBef>
              <a:spcAft>
                <a:spcPts val="0"/>
              </a:spcAft>
              <a:buNone/>
            </a:pPr>
            <a:r>
              <a:rPr lang="en" sz="1200" b="1">
                <a:solidFill>
                  <a:schemeClr val="dk1"/>
                </a:solidFill>
                <a:latin typeface="Times New Roman"/>
                <a:ea typeface="Times New Roman"/>
                <a:cs typeface="Times New Roman"/>
                <a:sym typeface="Times New Roman"/>
              </a:rPr>
              <a:t>System:</a:t>
            </a:r>
            <a:r>
              <a:rPr lang="en" sz="1200">
                <a:solidFill>
                  <a:schemeClr val="dk1"/>
                </a:solidFill>
                <a:latin typeface="Times New Roman"/>
                <a:ea typeface="Times New Roman"/>
                <a:cs typeface="Times New Roman"/>
                <a:sym typeface="Times New Roman"/>
              </a:rPr>
              <a:t> Updates the box’s shipping status and resumes conveyor belt and scanning</a:t>
            </a:r>
            <a:endParaRPr sz="900" b="1">
              <a:solidFill>
                <a:schemeClr val="dk1"/>
              </a:solidFill>
              <a:latin typeface="Times New Roman"/>
              <a:ea typeface="Times New Roman"/>
              <a:cs typeface="Times New Roman"/>
              <a:sym typeface="Times New Roman"/>
            </a:endParaRPr>
          </a:p>
          <a:p>
            <a:pPr marL="457200" lvl="0" indent="0" algn="l" rtl="0">
              <a:spcBef>
                <a:spcPts val="900"/>
              </a:spcBef>
              <a:spcAft>
                <a:spcPts val="0"/>
              </a:spcAft>
              <a:buNone/>
            </a:pPr>
            <a:endParaRPr sz="900" b="1">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457200" lvl="0" indent="457200" algn="ctr" rtl="0">
              <a:spcBef>
                <a:spcPts val="0"/>
              </a:spcBef>
              <a:spcAft>
                <a:spcPts val="0"/>
              </a:spcAft>
              <a:buNone/>
            </a:pPr>
            <a:r>
              <a:rPr lang="en"/>
              <a:t>Use Case Example Dialog</a:t>
            </a:r>
            <a:endParaRPr/>
          </a:p>
        </p:txBody>
      </p:sp>
      <p:sp>
        <p:nvSpPr>
          <p:cNvPr id="162" name="Google Shape;162;p28"/>
          <p:cNvSpPr txBox="1">
            <a:spLocks noGrp="1"/>
          </p:cNvSpPr>
          <p:nvPr>
            <p:ph type="body" idx="1"/>
          </p:nvPr>
        </p:nvSpPr>
        <p:spPr>
          <a:xfrm>
            <a:off x="311700" y="1334950"/>
            <a:ext cx="4260300" cy="3234000"/>
          </a:xfrm>
          <a:prstGeom prst="rect">
            <a:avLst/>
          </a:prstGeom>
        </p:spPr>
        <p:txBody>
          <a:bodyPr spcFirstLastPara="1" wrap="square" lIns="91425" tIns="91425" rIns="91425" bIns="91425" anchor="t" anchorCtr="0">
            <a:noAutofit/>
          </a:bodyPr>
          <a:lstStyle/>
          <a:p>
            <a:pPr marL="0" lvl="0" indent="0" algn="l" rtl="0">
              <a:spcBef>
                <a:spcPts val="900"/>
              </a:spcBef>
              <a:spcAft>
                <a:spcPts val="0"/>
              </a:spcAft>
              <a:buNone/>
            </a:pPr>
            <a:r>
              <a:rPr lang="en" sz="1200" b="1">
                <a:solidFill>
                  <a:schemeClr val="dk1"/>
                </a:solidFill>
                <a:latin typeface="Times New Roman"/>
                <a:ea typeface="Times New Roman"/>
                <a:cs typeface="Times New Roman"/>
                <a:sym typeface="Times New Roman"/>
              </a:rPr>
              <a:t>Use Case 2:</a:t>
            </a:r>
            <a:r>
              <a:rPr lang="en" sz="1200">
                <a:solidFill>
                  <a:schemeClr val="dk1"/>
                </a:solidFill>
                <a:latin typeface="Times New Roman"/>
                <a:ea typeface="Times New Roman"/>
                <a:cs typeface="Times New Roman"/>
                <a:sym typeface="Times New Roman"/>
              </a:rPr>
              <a:t> Delivery of the Shipment</a:t>
            </a:r>
            <a:endParaRPr sz="1200">
              <a:solidFill>
                <a:schemeClr val="dk1"/>
              </a:solidFill>
              <a:latin typeface="Times New Roman"/>
              <a:ea typeface="Times New Roman"/>
              <a:cs typeface="Times New Roman"/>
              <a:sym typeface="Times New Roman"/>
            </a:endParaRPr>
          </a:p>
          <a:p>
            <a:pPr marL="0" lvl="0" indent="0" algn="l" rtl="0">
              <a:spcBef>
                <a:spcPts val="900"/>
              </a:spcBef>
              <a:spcAft>
                <a:spcPts val="0"/>
              </a:spcAft>
              <a:buNone/>
            </a:pPr>
            <a:endParaRPr sz="1200" b="1">
              <a:solidFill>
                <a:schemeClr val="dk1"/>
              </a:solidFill>
              <a:latin typeface="Times New Roman"/>
              <a:ea typeface="Times New Roman"/>
              <a:cs typeface="Times New Roman"/>
              <a:sym typeface="Times New Roman"/>
            </a:endParaRPr>
          </a:p>
          <a:p>
            <a:pPr marL="0" lvl="0" indent="0" algn="l" rtl="0">
              <a:spcBef>
                <a:spcPts val="900"/>
              </a:spcBef>
              <a:spcAft>
                <a:spcPts val="0"/>
              </a:spcAft>
              <a:buNone/>
            </a:pPr>
            <a:r>
              <a:rPr lang="en" sz="1200" b="1">
                <a:solidFill>
                  <a:schemeClr val="dk1"/>
                </a:solidFill>
                <a:latin typeface="Times New Roman"/>
                <a:ea typeface="Times New Roman"/>
                <a:cs typeface="Times New Roman"/>
                <a:sym typeface="Times New Roman"/>
              </a:rPr>
              <a:t>User:</a:t>
            </a:r>
            <a:r>
              <a:rPr lang="en" sz="1200">
                <a:solidFill>
                  <a:schemeClr val="dk1"/>
                </a:solidFill>
                <a:latin typeface="Times New Roman"/>
                <a:ea typeface="Times New Roman"/>
                <a:cs typeface="Times New Roman"/>
                <a:sym typeface="Times New Roman"/>
              </a:rPr>
              <a:t> Moves boxes to be scanned by the system. Step directly follows the end of Use Case 1</a:t>
            </a:r>
            <a:endParaRPr sz="1200">
              <a:solidFill>
                <a:schemeClr val="dk1"/>
              </a:solidFill>
              <a:latin typeface="Times New Roman"/>
              <a:ea typeface="Times New Roman"/>
              <a:cs typeface="Times New Roman"/>
              <a:sym typeface="Times New Roman"/>
            </a:endParaRPr>
          </a:p>
          <a:p>
            <a:pPr marL="0" lvl="0" indent="0" algn="l" rtl="0">
              <a:spcBef>
                <a:spcPts val="900"/>
              </a:spcBef>
              <a:spcAft>
                <a:spcPts val="0"/>
              </a:spcAft>
              <a:buNone/>
            </a:pPr>
            <a:r>
              <a:rPr lang="en" sz="1200" b="1">
                <a:solidFill>
                  <a:schemeClr val="dk1"/>
                </a:solidFill>
                <a:latin typeface="Times New Roman"/>
                <a:ea typeface="Times New Roman"/>
                <a:cs typeface="Times New Roman"/>
                <a:sym typeface="Times New Roman"/>
              </a:rPr>
              <a:t>System: </a:t>
            </a:r>
            <a:r>
              <a:rPr lang="en" sz="1200">
                <a:solidFill>
                  <a:schemeClr val="dk1"/>
                </a:solidFill>
                <a:latin typeface="Times New Roman"/>
                <a:ea typeface="Times New Roman"/>
                <a:cs typeface="Times New Roman"/>
                <a:sym typeface="Times New Roman"/>
              </a:rPr>
              <a:t>If the total weight of the scanned order exceeds that of highway regulations, the conveyor belt stops and the user is prompted to change trucks or pause order</a:t>
            </a:r>
            <a:endParaRPr sz="1200">
              <a:solidFill>
                <a:schemeClr val="dk1"/>
              </a:solidFill>
              <a:latin typeface="Times New Roman"/>
              <a:ea typeface="Times New Roman"/>
              <a:cs typeface="Times New Roman"/>
              <a:sym typeface="Times New Roman"/>
            </a:endParaRPr>
          </a:p>
          <a:p>
            <a:pPr marL="0" lvl="0" indent="0" algn="l" rtl="0">
              <a:spcBef>
                <a:spcPts val="900"/>
              </a:spcBef>
              <a:spcAft>
                <a:spcPts val="0"/>
              </a:spcAft>
              <a:buNone/>
            </a:pPr>
            <a:r>
              <a:rPr lang="en" sz="1200" b="1">
                <a:solidFill>
                  <a:schemeClr val="dk1"/>
                </a:solidFill>
                <a:latin typeface="Times New Roman"/>
                <a:ea typeface="Times New Roman"/>
                <a:cs typeface="Times New Roman"/>
                <a:sym typeface="Times New Roman"/>
              </a:rPr>
              <a:t>User:</a:t>
            </a:r>
            <a:r>
              <a:rPr lang="en" sz="1200">
                <a:solidFill>
                  <a:schemeClr val="dk1"/>
                </a:solidFill>
                <a:latin typeface="Times New Roman"/>
                <a:ea typeface="Times New Roman"/>
                <a:cs typeface="Times New Roman"/>
                <a:sym typeface="Times New Roman"/>
              </a:rPr>
              <a:t> Enters new truck information</a:t>
            </a:r>
            <a:endParaRPr sz="1200">
              <a:solidFill>
                <a:schemeClr val="dk1"/>
              </a:solidFill>
              <a:latin typeface="Times New Roman"/>
              <a:ea typeface="Times New Roman"/>
              <a:cs typeface="Times New Roman"/>
              <a:sym typeface="Times New Roman"/>
            </a:endParaRPr>
          </a:p>
          <a:p>
            <a:pPr marL="0" lvl="0" indent="0" algn="l" rtl="0">
              <a:spcBef>
                <a:spcPts val="900"/>
              </a:spcBef>
              <a:spcAft>
                <a:spcPts val="0"/>
              </a:spcAft>
              <a:buNone/>
            </a:pPr>
            <a:r>
              <a:rPr lang="en" sz="1200" b="1">
                <a:solidFill>
                  <a:schemeClr val="dk1"/>
                </a:solidFill>
                <a:latin typeface="Times New Roman"/>
                <a:ea typeface="Times New Roman"/>
                <a:cs typeface="Times New Roman"/>
                <a:sym typeface="Times New Roman"/>
              </a:rPr>
              <a:t>System:</a:t>
            </a:r>
            <a:r>
              <a:rPr lang="en" sz="1200">
                <a:solidFill>
                  <a:schemeClr val="dk1"/>
                </a:solidFill>
                <a:latin typeface="Times New Roman"/>
                <a:ea typeface="Times New Roman"/>
                <a:cs typeface="Times New Roman"/>
                <a:sym typeface="Times New Roman"/>
              </a:rPr>
              <a:t> Updates truck number on box that flagged weight and uses new truck number for the remaining boxes.</a:t>
            </a:r>
            <a:endParaRPr sz="1200">
              <a:solidFill>
                <a:schemeClr val="dk1"/>
              </a:solidFill>
              <a:latin typeface="Times New Roman"/>
              <a:ea typeface="Times New Roman"/>
              <a:cs typeface="Times New Roman"/>
              <a:sym typeface="Times New Roman"/>
            </a:endParaRPr>
          </a:p>
          <a:p>
            <a:pPr marL="0" lvl="0" indent="0" algn="l" rtl="0">
              <a:spcBef>
                <a:spcPts val="900"/>
              </a:spcBef>
              <a:spcAft>
                <a:spcPts val="900"/>
              </a:spcAft>
              <a:buNone/>
            </a:pPr>
            <a:r>
              <a:rPr lang="en" sz="1200" b="1">
                <a:solidFill>
                  <a:schemeClr val="dk1"/>
                </a:solidFill>
                <a:latin typeface="Times New Roman"/>
                <a:ea typeface="Times New Roman"/>
                <a:cs typeface="Times New Roman"/>
                <a:sym typeface="Times New Roman"/>
              </a:rPr>
              <a:t>User: </a:t>
            </a:r>
            <a:r>
              <a:rPr lang="en" sz="1200">
                <a:solidFill>
                  <a:schemeClr val="dk1"/>
                </a:solidFill>
                <a:latin typeface="Times New Roman"/>
                <a:ea typeface="Times New Roman"/>
                <a:cs typeface="Times New Roman"/>
                <a:sym typeface="Times New Roman"/>
              </a:rPr>
              <a:t>Ends loading process by choosing option in system.</a:t>
            </a:r>
            <a:endParaRPr sz="1200" b="1">
              <a:solidFill>
                <a:schemeClr val="dk1"/>
              </a:solidFill>
              <a:latin typeface="Times New Roman"/>
              <a:ea typeface="Times New Roman"/>
              <a:cs typeface="Times New Roman"/>
              <a:sym typeface="Times New Roman"/>
            </a:endParaRPr>
          </a:p>
        </p:txBody>
      </p:sp>
      <p:sp>
        <p:nvSpPr>
          <p:cNvPr id="163" name="Google Shape;163;p28"/>
          <p:cNvSpPr txBox="1">
            <a:spLocks noGrp="1"/>
          </p:cNvSpPr>
          <p:nvPr>
            <p:ph type="body" idx="1"/>
          </p:nvPr>
        </p:nvSpPr>
        <p:spPr>
          <a:xfrm>
            <a:off x="4572000" y="1334950"/>
            <a:ext cx="4260300" cy="3234000"/>
          </a:xfrm>
          <a:prstGeom prst="rect">
            <a:avLst/>
          </a:prstGeom>
        </p:spPr>
        <p:txBody>
          <a:bodyPr spcFirstLastPara="1" wrap="square" lIns="91425" tIns="91425" rIns="91425" bIns="91425" anchor="t" anchorCtr="0">
            <a:noAutofit/>
          </a:bodyPr>
          <a:lstStyle/>
          <a:p>
            <a:pPr marL="0" lvl="0" indent="0" algn="l" rtl="0">
              <a:spcBef>
                <a:spcPts val="900"/>
              </a:spcBef>
              <a:spcAft>
                <a:spcPts val="0"/>
              </a:spcAft>
              <a:buNone/>
            </a:pPr>
            <a:endParaRPr sz="1200">
              <a:solidFill>
                <a:schemeClr val="dk1"/>
              </a:solidFill>
              <a:latin typeface="Times New Roman"/>
              <a:ea typeface="Times New Roman"/>
              <a:cs typeface="Times New Roman"/>
              <a:sym typeface="Times New Roman"/>
            </a:endParaRPr>
          </a:p>
          <a:p>
            <a:pPr marL="0" lvl="0" indent="0" algn="l" rtl="0">
              <a:spcBef>
                <a:spcPts val="900"/>
              </a:spcBef>
              <a:spcAft>
                <a:spcPts val="0"/>
              </a:spcAft>
              <a:buNone/>
            </a:pPr>
            <a:endParaRPr sz="1200">
              <a:solidFill>
                <a:schemeClr val="dk1"/>
              </a:solidFill>
              <a:latin typeface="Times New Roman"/>
              <a:ea typeface="Times New Roman"/>
              <a:cs typeface="Times New Roman"/>
              <a:sym typeface="Times New Roman"/>
            </a:endParaRPr>
          </a:p>
          <a:p>
            <a:pPr marL="0" lvl="0" indent="0" algn="l" rtl="0">
              <a:spcBef>
                <a:spcPts val="900"/>
              </a:spcBef>
              <a:spcAft>
                <a:spcPts val="0"/>
              </a:spcAft>
              <a:buNone/>
            </a:pPr>
            <a:r>
              <a:rPr lang="en" sz="1200" b="1">
                <a:solidFill>
                  <a:schemeClr val="dk1"/>
                </a:solidFill>
                <a:latin typeface="Times New Roman"/>
                <a:ea typeface="Times New Roman"/>
                <a:cs typeface="Times New Roman"/>
                <a:sym typeface="Times New Roman"/>
              </a:rPr>
              <a:t>User:</a:t>
            </a:r>
            <a:r>
              <a:rPr lang="en" sz="1200">
                <a:solidFill>
                  <a:schemeClr val="dk1"/>
                </a:solidFill>
                <a:latin typeface="Times New Roman"/>
                <a:ea typeface="Times New Roman"/>
                <a:cs typeface="Times New Roman"/>
                <a:sym typeface="Times New Roman"/>
              </a:rPr>
              <a:t> On the other end, at the distribution center, the unloading process begins when the truck arrives. Begins unloading the truck.</a:t>
            </a:r>
            <a:endParaRPr sz="1200">
              <a:solidFill>
                <a:schemeClr val="dk1"/>
              </a:solidFill>
              <a:latin typeface="Times New Roman"/>
              <a:ea typeface="Times New Roman"/>
              <a:cs typeface="Times New Roman"/>
              <a:sym typeface="Times New Roman"/>
            </a:endParaRPr>
          </a:p>
          <a:p>
            <a:pPr marL="0" lvl="0" indent="0" algn="l" rtl="0">
              <a:spcBef>
                <a:spcPts val="900"/>
              </a:spcBef>
              <a:spcAft>
                <a:spcPts val="0"/>
              </a:spcAft>
              <a:buNone/>
            </a:pPr>
            <a:r>
              <a:rPr lang="en" sz="1200" b="1">
                <a:solidFill>
                  <a:schemeClr val="dk1"/>
                </a:solidFill>
                <a:latin typeface="Times New Roman"/>
                <a:ea typeface="Times New Roman"/>
                <a:cs typeface="Times New Roman"/>
                <a:sym typeface="Times New Roman"/>
              </a:rPr>
              <a:t>System: </a:t>
            </a:r>
            <a:r>
              <a:rPr lang="en" sz="1200">
                <a:solidFill>
                  <a:schemeClr val="dk1"/>
                </a:solidFill>
                <a:latin typeface="Times New Roman"/>
                <a:ea typeface="Times New Roman"/>
                <a:cs typeface="Times New Roman"/>
                <a:sym typeface="Times New Roman"/>
              </a:rPr>
              <a:t>Updates shipment status for boxes unloaded. If a label is not able to be scanned, the system stops the belt and prompts the user to enter the label’s written ID</a:t>
            </a:r>
            <a:endParaRPr sz="1200">
              <a:solidFill>
                <a:schemeClr val="dk1"/>
              </a:solidFill>
              <a:latin typeface="Times New Roman"/>
              <a:ea typeface="Times New Roman"/>
              <a:cs typeface="Times New Roman"/>
              <a:sym typeface="Times New Roman"/>
            </a:endParaRPr>
          </a:p>
          <a:p>
            <a:pPr marL="0" lvl="0" indent="0" algn="l" rtl="0">
              <a:spcBef>
                <a:spcPts val="900"/>
              </a:spcBef>
              <a:spcAft>
                <a:spcPts val="0"/>
              </a:spcAft>
              <a:buNone/>
            </a:pPr>
            <a:r>
              <a:rPr lang="en" sz="1200" b="1">
                <a:solidFill>
                  <a:schemeClr val="dk1"/>
                </a:solidFill>
                <a:latin typeface="Times New Roman"/>
                <a:ea typeface="Times New Roman"/>
                <a:cs typeface="Times New Roman"/>
                <a:sym typeface="Times New Roman"/>
              </a:rPr>
              <a:t>User: </a:t>
            </a:r>
            <a:r>
              <a:rPr lang="en" sz="1200">
                <a:solidFill>
                  <a:schemeClr val="dk1"/>
                </a:solidFill>
                <a:latin typeface="Times New Roman"/>
                <a:ea typeface="Times New Roman"/>
                <a:cs typeface="Times New Roman"/>
                <a:sym typeface="Times New Roman"/>
              </a:rPr>
              <a:t>Enters the label information into the system</a:t>
            </a:r>
            <a:endParaRPr sz="1200">
              <a:solidFill>
                <a:schemeClr val="dk1"/>
              </a:solidFill>
              <a:latin typeface="Times New Roman"/>
              <a:ea typeface="Times New Roman"/>
              <a:cs typeface="Times New Roman"/>
              <a:sym typeface="Times New Roman"/>
            </a:endParaRPr>
          </a:p>
          <a:p>
            <a:pPr marL="0" lvl="0" indent="0" algn="l" rtl="0">
              <a:spcBef>
                <a:spcPts val="900"/>
              </a:spcBef>
              <a:spcAft>
                <a:spcPts val="0"/>
              </a:spcAft>
              <a:buNone/>
            </a:pPr>
            <a:r>
              <a:rPr lang="en" sz="1200" b="1">
                <a:solidFill>
                  <a:schemeClr val="dk1"/>
                </a:solidFill>
                <a:latin typeface="Times New Roman"/>
                <a:ea typeface="Times New Roman"/>
                <a:cs typeface="Times New Roman"/>
                <a:sym typeface="Times New Roman"/>
              </a:rPr>
              <a:t>System:</a:t>
            </a:r>
            <a:r>
              <a:rPr lang="en" sz="1200">
                <a:solidFill>
                  <a:schemeClr val="dk1"/>
                </a:solidFill>
                <a:latin typeface="Times New Roman"/>
                <a:ea typeface="Times New Roman"/>
                <a:cs typeface="Times New Roman"/>
                <a:sym typeface="Times New Roman"/>
              </a:rPr>
              <a:t> Updates the box’s shipping status, and resumes conveyor belt and scanning</a:t>
            </a:r>
            <a:endParaRPr sz="1200" b="1">
              <a:solidFill>
                <a:schemeClr val="dk1"/>
              </a:solidFill>
              <a:latin typeface="Times New Roman"/>
              <a:ea typeface="Times New Roman"/>
              <a:cs typeface="Times New Roman"/>
              <a:sym typeface="Times New Roman"/>
            </a:endParaRPr>
          </a:p>
          <a:p>
            <a:pPr marL="457200" lvl="0" indent="0" algn="l" rtl="0">
              <a:spcBef>
                <a:spcPts val="900"/>
              </a:spcBef>
              <a:spcAft>
                <a:spcPts val="0"/>
              </a:spcAft>
              <a:buNone/>
            </a:pPr>
            <a:endParaRPr sz="1200" b="1">
              <a:solidFill>
                <a:schemeClr val="dk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914400" lvl="0" indent="457200" algn="ctr" rtl="0">
              <a:spcBef>
                <a:spcPts val="0"/>
              </a:spcBef>
              <a:spcAft>
                <a:spcPts val="0"/>
              </a:spcAft>
              <a:buNone/>
            </a:pPr>
            <a:r>
              <a:rPr lang="en"/>
              <a:t>Storyboard Form - Label Creation</a:t>
            </a:r>
            <a:endParaRPr/>
          </a:p>
        </p:txBody>
      </p:sp>
      <p:sp>
        <p:nvSpPr>
          <p:cNvPr id="169" name="Google Shape;169;p29"/>
          <p:cNvSpPr txBox="1">
            <a:spLocks noGrp="1"/>
          </p:cNvSpPr>
          <p:nvPr>
            <p:ph type="title"/>
          </p:nvPr>
        </p:nvSpPr>
        <p:spPr>
          <a:xfrm>
            <a:off x="3683175" y="4366325"/>
            <a:ext cx="2428500" cy="384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000"/>
              <a:t>Reviewing the information entered</a:t>
            </a:r>
            <a:endParaRPr sz="1000"/>
          </a:p>
        </p:txBody>
      </p:sp>
      <p:sp>
        <p:nvSpPr>
          <p:cNvPr id="170" name="Google Shape;170;p29"/>
          <p:cNvSpPr txBox="1">
            <a:spLocks noGrp="1"/>
          </p:cNvSpPr>
          <p:nvPr>
            <p:ph type="title"/>
          </p:nvPr>
        </p:nvSpPr>
        <p:spPr>
          <a:xfrm>
            <a:off x="71500" y="4366325"/>
            <a:ext cx="3936000" cy="384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000"/>
              <a:t>Entering the box information</a:t>
            </a:r>
            <a:endParaRPr sz="1000"/>
          </a:p>
        </p:txBody>
      </p:sp>
      <p:pic>
        <p:nvPicPr>
          <p:cNvPr id="171" name="Google Shape;171;p29"/>
          <p:cNvPicPr preferRelativeResize="0"/>
          <p:nvPr/>
        </p:nvPicPr>
        <p:blipFill>
          <a:blip r:embed="rId3">
            <a:alphaModFix/>
          </a:blip>
          <a:stretch>
            <a:fillRect/>
          </a:stretch>
        </p:blipFill>
        <p:spPr>
          <a:xfrm>
            <a:off x="444871" y="1481275"/>
            <a:ext cx="3189254" cy="2658400"/>
          </a:xfrm>
          <a:prstGeom prst="rect">
            <a:avLst/>
          </a:prstGeom>
          <a:noFill/>
          <a:ln>
            <a:noFill/>
          </a:ln>
        </p:spPr>
      </p:pic>
      <p:pic>
        <p:nvPicPr>
          <p:cNvPr id="172" name="Google Shape;172;p29"/>
          <p:cNvPicPr preferRelativeResize="0"/>
          <p:nvPr/>
        </p:nvPicPr>
        <p:blipFill>
          <a:blip r:embed="rId4">
            <a:alphaModFix/>
          </a:blip>
          <a:stretch>
            <a:fillRect/>
          </a:stretch>
        </p:blipFill>
        <p:spPr>
          <a:xfrm>
            <a:off x="3957550" y="1578337"/>
            <a:ext cx="1879751" cy="2464301"/>
          </a:xfrm>
          <a:prstGeom prst="rect">
            <a:avLst/>
          </a:prstGeom>
          <a:noFill/>
          <a:ln>
            <a:noFill/>
          </a:ln>
        </p:spPr>
      </p:pic>
      <p:pic>
        <p:nvPicPr>
          <p:cNvPr id="173" name="Google Shape;173;p29"/>
          <p:cNvPicPr preferRelativeResize="0"/>
          <p:nvPr/>
        </p:nvPicPr>
        <p:blipFill>
          <a:blip r:embed="rId5">
            <a:alphaModFix/>
          </a:blip>
          <a:stretch>
            <a:fillRect/>
          </a:stretch>
        </p:blipFill>
        <p:spPr>
          <a:xfrm>
            <a:off x="6433475" y="2000875"/>
            <a:ext cx="1788100" cy="1619225"/>
          </a:xfrm>
          <a:prstGeom prst="rect">
            <a:avLst/>
          </a:prstGeom>
          <a:noFill/>
          <a:ln>
            <a:noFill/>
          </a:ln>
        </p:spPr>
      </p:pic>
      <p:sp>
        <p:nvSpPr>
          <p:cNvPr id="174" name="Google Shape;174;p29"/>
          <p:cNvSpPr txBox="1">
            <a:spLocks noGrp="1"/>
          </p:cNvSpPr>
          <p:nvPr>
            <p:ph type="title"/>
          </p:nvPr>
        </p:nvSpPr>
        <p:spPr>
          <a:xfrm>
            <a:off x="6312925" y="4366325"/>
            <a:ext cx="2029200" cy="384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000"/>
              <a:t>Repeat or end cycle</a:t>
            </a:r>
            <a:endParaRPr sz="1000"/>
          </a:p>
        </p:txBody>
      </p:sp>
      <p:cxnSp>
        <p:nvCxnSpPr>
          <p:cNvPr id="175" name="Google Shape;175;p29"/>
          <p:cNvCxnSpPr>
            <a:stCxn id="171" idx="3"/>
            <a:endCxn id="172" idx="1"/>
          </p:cNvCxnSpPr>
          <p:nvPr/>
        </p:nvCxnSpPr>
        <p:spPr>
          <a:xfrm>
            <a:off x="3634125" y="2810475"/>
            <a:ext cx="323400" cy="0"/>
          </a:xfrm>
          <a:prstGeom prst="straightConnector1">
            <a:avLst/>
          </a:prstGeom>
          <a:noFill/>
          <a:ln w="9525" cap="flat" cmpd="sng">
            <a:solidFill>
              <a:schemeClr val="dk2"/>
            </a:solidFill>
            <a:prstDash val="solid"/>
            <a:round/>
            <a:headEnd type="none" w="med" len="med"/>
            <a:tailEnd type="triangle" w="med" len="med"/>
          </a:ln>
        </p:spPr>
      </p:cxnSp>
      <p:cxnSp>
        <p:nvCxnSpPr>
          <p:cNvPr id="176" name="Google Shape;176;p29"/>
          <p:cNvCxnSpPr>
            <a:stCxn id="172" idx="3"/>
            <a:endCxn id="173" idx="1"/>
          </p:cNvCxnSpPr>
          <p:nvPr/>
        </p:nvCxnSpPr>
        <p:spPr>
          <a:xfrm>
            <a:off x="5837300" y="2810487"/>
            <a:ext cx="596100" cy="0"/>
          </a:xfrm>
          <a:prstGeom prst="straightConnector1">
            <a:avLst/>
          </a:prstGeom>
          <a:noFill/>
          <a:ln w="9525" cap="flat" cmpd="sng">
            <a:solidFill>
              <a:schemeClr val="dk2"/>
            </a:solidFill>
            <a:prstDash val="solid"/>
            <a:round/>
            <a:headEnd type="none" w="med" len="med"/>
            <a:tailEnd type="triangle" w="med" len="med"/>
          </a:ln>
        </p:spPr>
      </p:cxnSp>
      <p:cxnSp>
        <p:nvCxnSpPr>
          <p:cNvPr id="177" name="Google Shape;177;p29"/>
          <p:cNvCxnSpPr>
            <a:stCxn id="173" idx="3"/>
            <a:endCxn id="171" idx="0"/>
          </p:cNvCxnSpPr>
          <p:nvPr/>
        </p:nvCxnSpPr>
        <p:spPr>
          <a:xfrm rot="10800000">
            <a:off x="2039475" y="1481188"/>
            <a:ext cx="6182100" cy="1329300"/>
          </a:xfrm>
          <a:prstGeom prst="bentConnector4">
            <a:avLst>
              <a:gd name="adj1" fmla="val -5960"/>
              <a:gd name="adj2" fmla="val 117907"/>
            </a:avLst>
          </a:prstGeom>
          <a:noFill/>
          <a:ln w="9525" cap="flat" cmpd="sng">
            <a:solidFill>
              <a:schemeClr val="dk2"/>
            </a:solidFill>
            <a:prstDash val="solid"/>
            <a:round/>
            <a:headEnd type="none" w="med" len="med"/>
            <a:tailEnd type="triangle" w="med" len="med"/>
          </a:ln>
        </p:spPr>
      </p:cxnSp>
      <p:sp>
        <p:nvSpPr>
          <p:cNvPr id="178" name="Google Shape;178;p29"/>
          <p:cNvSpPr/>
          <p:nvPr/>
        </p:nvSpPr>
        <p:spPr>
          <a:xfrm>
            <a:off x="6926425" y="3901800"/>
            <a:ext cx="802200" cy="384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END</a:t>
            </a:r>
            <a:endParaRPr/>
          </a:p>
        </p:txBody>
      </p:sp>
      <p:cxnSp>
        <p:nvCxnSpPr>
          <p:cNvPr id="179" name="Google Shape;179;p29"/>
          <p:cNvCxnSpPr>
            <a:stCxn id="173" idx="2"/>
            <a:endCxn id="178" idx="0"/>
          </p:cNvCxnSpPr>
          <p:nvPr/>
        </p:nvCxnSpPr>
        <p:spPr>
          <a:xfrm>
            <a:off x="7327525" y="3620100"/>
            <a:ext cx="0" cy="2817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914400" lvl="0" indent="457200" algn="ctr" rtl="0">
              <a:spcBef>
                <a:spcPts val="0"/>
              </a:spcBef>
              <a:spcAft>
                <a:spcPts val="0"/>
              </a:spcAft>
              <a:buNone/>
            </a:pPr>
            <a:r>
              <a:rPr lang="en"/>
              <a:t>Storyboard Form - Loading a Truck</a:t>
            </a:r>
            <a:endParaRPr/>
          </a:p>
        </p:txBody>
      </p:sp>
      <p:sp>
        <p:nvSpPr>
          <p:cNvPr id="185" name="Google Shape;185;p30"/>
          <p:cNvSpPr txBox="1">
            <a:spLocks noGrp="1"/>
          </p:cNvSpPr>
          <p:nvPr>
            <p:ph type="title"/>
          </p:nvPr>
        </p:nvSpPr>
        <p:spPr>
          <a:xfrm>
            <a:off x="0" y="4675500"/>
            <a:ext cx="2538300" cy="46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t>Confirming order # and</a:t>
            </a:r>
            <a:endParaRPr sz="1000"/>
          </a:p>
          <a:p>
            <a:pPr marL="0" lvl="0" indent="0" algn="ctr" rtl="0">
              <a:spcBef>
                <a:spcPts val="0"/>
              </a:spcBef>
              <a:spcAft>
                <a:spcPts val="0"/>
              </a:spcAft>
              <a:buNone/>
            </a:pPr>
            <a:r>
              <a:rPr lang="en" sz="1000"/>
              <a:t>truck being loaded</a:t>
            </a:r>
            <a:endParaRPr sz="1000"/>
          </a:p>
        </p:txBody>
      </p:sp>
      <p:pic>
        <p:nvPicPr>
          <p:cNvPr id="186" name="Google Shape;186;p30"/>
          <p:cNvPicPr preferRelativeResize="0"/>
          <p:nvPr/>
        </p:nvPicPr>
        <p:blipFill>
          <a:blip r:embed="rId3">
            <a:alphaModFix/>
          </a:blip>
          <a:stretch>
            <a:fillRect/>
          </a:stretch>
        </p:blipFill>
        <p:spPr>
          <a:xfrm>
            <a:off x="532675" y="1525625"/>
            <a:ext cx="1472950" cy="1158025"/>
          </a:xfrm>
          <a:prstGeom prst="rect">
            <a:avLst/>
          </a:prstGeom>
          <a:noFill/>
          <a:ln>
            <a:noFill/>
          </a:ln>
        </p:spPr>
      </p:pic>
      <p:pic>
        <p:nvPicPr>
          <p:cNvPr id="187" name="Google Shape;187;p30"/>
          <p:cNvPicPr preferRelativeResize="0"/>
          <p:nvPr/>
        </p:nvPicPr>
        <p:blipFill>
          <a:blip r:embed="rId4">
            <a:alphaModFix/>
          </a:blip>
          <a:stretch>
            <a:fillRect/>
          </a:stretch>
        </p:blipFill>
        <p:spPr>
          <a:xfrm>
            <a:off x="532671" y="3191544"/>
            <a:ext cx="1472951" cy="1237981"/>
          </a:xfrm>
          <a:prstGeom prst="rect">
            <a:avLst/>
          </a:prstGeom>
          <a:noFill/>
          <a:ln>
            <a:noFill/>
          </a:ln>
        </p:spPr>
      </p:pic>
      <p:pic>
        <p:nvPicPr>
          <p:cNvPr id="188" name="Google Shape;188;p30"/>
          <p:cNvPicPr preferRelativeResize="0"/>
          <p:nvPr/>
        </p:nvPicPr>
        <p:blipFill>
          <a:blip r:embed="rId5">
            <a:alphaModFix/>
          </a:blip>
          <a:stretch>
            <a:fillRect/>
          </a:stretch>
        </p:blipFill>
        <p:spPr>
          <a:xfrm>
            <a:off x="2864725" y="3285902"/>
            <a:ext cx="1472950" cy="1049268"/>
          </a:xfrm>
          <a:prstGeom prst="rect">
            <a:avLst/>
          </a:prstGeom>
          <a:noFill/>
          <a:ln>
            <a:noFill/>
          </a:ln>
        </p:spPr>
      </p:pic>
      <p:pic>
        <p:nvPicPr>
          <p:cNvPr id="189" name="Google Shape;189;p30"/>
          <p:cNvPicPr preferRelativeResize="0"/>
          <p:nvPr/>
        </p:nvPicPr>
        <p:blipFill>
          <a:blip r:embed="rId6">
            <a:alphaModFix/>
          </a:blip>
          <a:stretch>
            <a:fillRect/>
          </a:stretch>
        </p:blipFill>
        <p:spPr>
          <a:xfrm>
            <a:off x="2864725" y="1578341"/>
            <a:ext cx="1472950" cy="1052585"/>
          </a:xfrm>
          <a:prstGeom prst="rect">
            <a:avLst/>
          </a:prstGeom>
          <a:noFill/>
          <a:ln>
            <a:noFill/>
          </a:ln>
        </p:spPr>
      </p:pic>
      <p:sp>
        <p:nvSpPr>
          <p:cNvPr id="190" name="Google Shape;190;p30"/>
          <p:cNvSpPr txBox="1">
            <a:spLocks noGrp="1"/>
          </p:cNvSpPr>
          <p:nvPr>
            <p:ph type="title"/>
          </p:nvPr>
        </p:nvSpPr>
        <p:spPr>
          <a:xfrm>
            <a:off x="2371550" y="4675500"/>
            <a:ext cx="2538300" cy="46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t>Conveyor belt before and after </a:t>
            </a:r>
            <a:endParaRPr sz="1000"/>
          </a:p>
          <a:p>
            <a:pPr marL="0" lvl="0" indent="0" algn="ctr" rtl="0">
              <a:spcBef>
                <a:spcPts val="0"/>
              </a:spcBef>
              <a:spcAft>
                <a:spcPts val="0"/>
              </a:spcAft>
              <a:buNone/>
            </a:pPr>
            <a:r>
              <a:rPr lang="en" sz="1000"/>
              <a:t>being initiated by the toggle</a:t>
            </a:r>
            <a:endParaRPr sz="1000"/>
          </a:p>
        </p:txBody>
      </p:sp>
      <p:pic>
        <p:nvPicPr>
          <p:cNvPr id="191" name="Google Shape;191;p30"/>
          <p:cNvPicPr preferRelativeResize="0"/>
          <p:nvPr/>
        </p:nvPicPr>
        <p:blipFill>
          <a:blip r:embed="rId7">
            <a:alphaModFix/>
          </a:blip>
          <a:stretch>
            <a:fillRect/>
          </a:stretch>
        </p:blipFill>
        <p:spPr>
          <a:xfrm>
            <a:off x="5641037" y="1438525"/>
            <a:ext cx="1286164" cy="1301725"/>
          </a:xfrm>
          <a:prstGeom prst="rect">
            <a:avLst/>
          </a:prstGeom>
          <a:noFill/>
          <a:ln>
            <a:noFill/>
          </a:ln>
        </p:spPr>
      </p:pic>
      <p:pic>
        <p:nvPicPr>
          <p:cNvPr id="192" name="Google Shape;192;p30"/>
          <p:cNvPicPr preferRelativeResize="0"/>
          <p:nvPr/>
        </p:nvPicPr>
        <p:blipFill>
          <a:blip r:embed="rId8">
            <a:alphaModFix/>
          </a:blip>
          <a:stretch>
            <a:fillRect/>
          </a:stretch>
        </p:blipFill>
        <p:spPr>
          <a:xfrm>
            <a:off x="5641013" y="3161038"/>
            <a:ext cx="1286175" cy="1278436"/>
          </a:xfrm>
          <a:prstGeom prst="rect">
            <a:avLst/>
          </a:prstGeom>
          <a:noFill/>
          <a:ln>
            <a:noFill/>
          </a:ln>
        </p:spPr>
      </p:pic>
      <p:sp>
        <p:nvSpPr>
          <p:cNvPr id="193" name="Google Shape;193;p30"/>
          <p:cNvSpPr txBox="1">
            <a:spLocks noGrp="1"/>
          </p:cNvSpPr>
          <p:nvPr>
            <p:ph type="title"/>
          </p:nvPr>
        </p:nvSpPr>
        <p:spPr>
          <a:xfrm>
            <a:off x="6996300" y="1470713"/>
            <a:ext cx="2147700" cy="125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t>This pop-up would appear if a label fails to scan on the conveyor belt. The belt pauses and the user must manually enter the label ID.</a:t>
            </a:r>
            <a:endParaRPr sz="1000"/>
          </a:p>
          <a:p>
            <a:pPr marL="0" lvl="0" indent="0" algn="ctr" rtl="0">
              <a:spcBef>
                <a:spcPts val="0"/>
              </a:spcBef>
              <a:spcAft>
                <a:spcPts val="0"/>
              </a:spcAft>
              <a:buNone/>
            </a:pPr>
            <a:endParaRPr sz="1000"/>
          </a:p>
          <a:p>
            <a:pPr marL="0" lvl="0" indent="0" algn="ctr" rtl="0">
              <a:spcBef>
                <a:spcPts val="0"/>
              </a:spcBef>
              <a:spcAft>
                <a:spcPts val="0"/>
              </a:spcAft>
              <a:buNone/>
            </a:pPr>
            <a:r>
              <a:rPr lang="en" sz="1000"/>
              <a:t>If valid and raises no flags, pop-up closes and belt resumes</a:t>
            </a:r>
            <a:endParaRPr sz="1000"/>
          </a:p>
        </p:txBody>
      </p:sp>
      <p:sp>
        <p:nvSpPr>
          <p:cNvPr id="194" name="Google Shape;194;p30"/>
          <p:cNvSpPr txBox="1">
            <a:spLocks noGrp="1"/>
          </p:cNvSpPr>
          <p:nvPr>
            <p:ph type="title"/>
          </p:nvPr>
        </p:nvSpPr>
        <p:spPr>
          <a:xfrm>
            <a:off x="7114800" y="3171304"/>
            <a:ext cx="2029200" cy="169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t>If a label scanned would bring the truck over the legal weight for that shipment, the belt pauses and this pop-up opens</a:t>
            </a:r>
            <a:endParaRPr sz="1000"/>
          </a:p>
          <a:p>
            <a:pPr marL="0" lvl="0" indent="0" algn="ctr" rtl="0">
              <a:spcBef>
                <a:spcPts val="0"/>
              </a:spcBef>
              <a:spcAft>
                <a:spcPts val="0"/>
              </a:spcAft>
              <a:buNone/>
            </a:pPr>
            <a:endParaRPr sz="1000"/>
          </a:p>
          <a:p>
            <a:pPr marL="0" lvl="0" indent="0" algn="ctr" rtl="0">
              <a:spcBef>
                <a:spcPts val="0"/>
              </a:spcBef>
              <a:spcAft>
                <a:spcPts val="0"/>
              </a:spcAft>
              <a:buNone/>
            </a:pPr>
            <a:r>
              <a:rPr lang="en" sz="1000"/>
              <a:t>If a new truck is select, the pop-up closes and belt resumes</a:t>
            </a:r>
            <a:endParaRPr sz="1000"/>
          </a:p>
          <a:p>
            <a:pPr marL="0" lvl="0" indent="0" algn="ctr" rtl="0">
              <a:spcBef>
                <a:spcPts val="0"/>
              </a:spcBef>
              <a:spcAft>
                <a:spcPts val="0"/>
              </a:spcAft>
              <a:buNone/>
            </a:pPr>
            <a:endParaRPr sz="1000"/>
          </a:p>
          <a:p>
            <a:pPr marL="0" lvl="0" indent="0" algn="ctr" rtl="0">
              <a:spcBef>
                <a:spcPts val="0"/>
              </a:spcBef>
              <a:spcAft>
                <a:spcPts val="0"/>
              </a:spcAft>
              <a:buNone/>
            </a:pPr>
            <a:r>
              <a:rPr lang="en" sz="1000"/>
              <a:t>If pause is selected, user is returned to the main page</a:t>
            </a:r>
            <a:endParaRPr sz="1000"/>
          </a:p>
        </p:txBody>
      </p:sp>
      <p:cxnSp>
        <p:nvCxnSpPr>
          <p:cNvPr id="195" name="Google Shape;195;p30"/>
          <p:cNvCxnSpPr>
            <a:stCxn id="186" idx="2"/>
            <a:endCxn id="187" idx="0"/>
          </p:cNvCxnSpPr>
          <p:nvPr/>
        </p:nvCxnSpPr>
        <p:spPr>
          <a:xfrm>
            <a:off x="1269150" y="2683650"/>
            <a:ext cx="0" cy="507900"/>
          </a:xfrm>
          <a:prstGeom prst="straightConnector1">
            <a:avLst/>
          </a:prstGeom>
          <a:noFill/>
          <a:ln w="9525" cap="flat" cmpd="sng">
            <a:solidFill>
              <a:schemeClr val="dk2"/>
            </a:solidFill>
            <a:prstDash val="solid"/>
            <a:round/>
            <a:headEnd type="none" w="med" len="med"/>
            <a:tailEnd type="triangle" w="med" len="med"/>
          </a:ln>
        </p:spPr>
      </p:cxnSp>
      <p:cxnSp>
        <p:nvCxnSpPr>
          <p:cNvPr id="196" name="Google Shape;196;p30"/>
          <p:cNvCxnSpPr>
            <a:stCxn id="187" idx="3"/>
            <a:endCxn id="188" idx="1"/>
          </p:cNvCxnSpPr>
          <p:nvPr/>
        </p:nvCxnSpPr>
        <p:spPr>
          <a:xfrm>
            <a:off x="2005622" y="3810535"/>
            <a:ext cx="859200" cy="0"/>
          </a:xfrm>
          <a:prstGeom prst="straightConnector1">
            <a:avLst/>
          </a:prstGeom>
          <a:noFill/>
          <a:ln w="9525" cap="flat" cmpd="sng">
            <a:solidFill>
              <a:schemeClr val="dk2"/>
            </a:solidFill>
            <a:prstDash val="solid"/>
            <a:round/>
            <a:headEnd type="none" w="med" len="med"/>
            <a:tailEnd type="triangle" w="med" len="med"/>
          </a:ln>
        </p:spPr>
      </p:cxnSp>
      <p:cxnSp>
        <p:nvCxnSpPr>
          <p:cNvPr id="197" name="Google Shape;197;p30"/>
          <p:cNvCxnSpPr/>
          <p:nvPr/>
        </p:nvCxnSpPr>
        <p:spPr>
          <a:xfrm rot="10800000">
            <a:off x="3818400" y="2625002"/>
            <a:ext cx="0" cy="654900"/>
          </a:xfrm>
          <a:prstGeom prst="straightConnector1">
            <a:avLst/>
          </a:prstGeom>
          <a:noFill/>
          <a:ln w="9525" cap="flat" cmpd="sng">
            <a:solidFill>
              <a:schemeClr val="dk2"/>
            </a:solidFill>
            <a:prstDash val="solid"/>
            <a:round/>
            <a:headEnd type="none" w="med" len="med"/>
            <a:tailEnd type="triangle" w="med" len="med"/>
          </a:ln>
        </p:spPr>
      </p:cxnSp>
      <p:cxnSp>
        <p:nvCxnSpPr>
          <p:cNvPr id="198" name="Google Shape;198;p30"/>
          <p:cNvCxnSpPr>
            <a:stCxn id="192" idx="1"/>
            <a:endCxn id="189" idx="3"/>
          </p:cNvCxnSpPr>
          <p:nvPr/>
        </p:nvCxnSpPr>
        <p:spPr>
          <a:xfrm rot="10800000">
            <a:off x="4337813" y="2104656"/>
            <a:ext cx="1303200" cy="1695600"/>
          </a:xfrm>
          <a:prstGeom prst="bentConnector3">
            <a:avLst>
              <a:gd name="adj1" fmla="val 50005"/>
            </a:avLst>
          </a:prstGeom>
          <a:noFill/>
          <a:ln w="9525" cap="flat" cmpd="sng">
            <a:solidFill>
              <a:schemeClr val="dk2"/>
            </a:solidFill>
            <a:prstDash val="solid"/>
            <a:round/>
            <a:headEnd type="triangle" w="med" len="med"/>
            <a:tailEnd type="none" w="med" len="med"/>
          </a:ln>
        </p:spPr>
      </p:cxnSp>
      <p:cxnSp>
        <p:nvCxnSpPr>
          <p:cNvPr id="199" name="Google Shape;199;p30"/>
          <p:cNvCxnSpPr>
            <a:stCxn id="189" idx="3"/>
            <a:endCxn id="191" idx="1"/>
          </p:cNvCxnSpPr>
          <p:nvPr/>
        </p:nvCxnSpPr>
        <p:spPr>
          <a:xfrm rot="10800000" flipH="1">
            <a:off x="4337675" y="2089333"/>
            <a:ext cx="1303500" cy="15300"/>
          </a:xfrm>
          <a:prstGeom prst="straightConnector1">
            <a:avLst/>
          </a:prstGeom>
          <a:noFill/>
          <a:ln w="9525" cap="flat" cmpd="sng">
            <a:solidFill>
              <a:schemeClr val="dk2"/>
            </a:solidFill>
            <a:prstDash val="solid"/>
            <a:round/>
            <a:headEnd type="none" w="med" len="med"/>
            <a:tailEnd type="triangle" w="med" len="med"/>
          </a:ln>
        </p:spPr>
      </p:cxnSp>
      <p:sp>
        <p:nvSpPr>
          <p:cNvPr id="200" name="Google Shape;200;p30"/>
          <p:cNvSpPr/>
          <p:nvPr/>
        </p:nvSpPr>
        <p:spPr>
          <a:xfrm>
            <a:off x="5883013" y="4675500"/>
            <a:ext cx="802200" cy="384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END</a:t>
            </a:r>
            <a:endParaRPr/>
          </a:p>
        </p:txBody>
      </p:sp>
      <p:cxnSp>
        <p:nvCxnSpPr>
          <p:cNvPr id="201" name="Google Shape;201;p30"/>
          <p:cNvCxnSpPr>
            <a:stCxn id="192" idx="2"/>
            <a:endCxn id="200" idx="0"/>
          </p:cNvCxnSpPr>
          <p:nvPr/>
        </p:nvCxnSpPr>
        <p:spPr>
          <a:xfrm>
            <a:off x="6284100" y="4439474"/>
            <a:ext cx="0" cy="236100"/>
          </a:xfrm>
          <a:prstGeom prst="straightConnector1">
            <a:avLst/>
          </a:prstGeom>
          <a:noFill/>
          <a:ln w="9525" cap="flat" cmpd="sng">
            <a:solidFill>
              <a:schemeClr val="dk2"/>
            </a:solidFill>
            <a:prstDash val="solid"/>
            <a:round/>
            <a:headEnd type="none" w="med" len="med"/>
            <a:tailEnd type="triangle" w="med" len="med"/>
          </a:ln>
        </p:spPr>
      </p:cxnSp>
      <p:cxnSp>
        <p:nvCxnSpPr>
          <p:cNvPr id="202" name="Google Shape;202;p30"/>
          <p:cNvCxnSpPr/>
          <p:nvPr/>
        </p:nvCxnSpPr>
        <p:spPr>
          <a:xfrm rot="10800000">
            <a:off x="4335025" y="1818700"/>
            <a:ext cx="1303200" cy="0"/>
          </a:xfrm>
          <a:prstGeom prst="straightConnector1">
            <a:avLst/>
          </a:prstGeom>
          <a:noFill/>
          <a:ln w="9525" cap="flat" cmpd="sng">
            <a:solidFill>
              <a:schemeClr val="dk2"/>
            </a:solidFill>
            <a:prstDash val="solid"/>
            <a:round/>
            <a:headEnd type="none" w="med" len="med"/>
            <a:tailEnd type="triangle" w="med" len="med"/>
          </a:ln>
        </p:spPr>
      </p:cxnSp>
      <p:cxnSp>
        <p:nvCxnSpPr>
          <p:cNvPr id="203" name="Google Shape;203;p30"/>
          <p:cNvCxnSpPr/>
          <p:nvPr/>
        </p:nvCxnSpPr>
        <p:spPr>
          <a:xfrm rot="10800000">
            <a:off x="4338200" y="2375256"/>
            <a:ext cx="1303200" cy="1695600"/>
          </a:xfrm>
          <a:prstGeom prst="bentConnector3">
            <a:avLst>
              <a:gd name="adj1" fmla="val 72968"/>
            </a:avLst>
          </a:prstGeom>
          <a:noFill/>
          <a:ln w="9525" cap="flat" cmpd="sng">
            <a:solidFill>
              <a:schemeClr val="dk2"/>
            </a:solidFill>
            <a:prstDash val="solid"/>
            <a:round/>
            <a:headEnd type="none" w="med" len="med"/>
            <a:tailEnd type="triangle" w="med" len="med"/>
          </a:ln>
        </p:spPr>
      </p:cxnSp>
      <p:cxnSp>
        <p:nvCxnSpPr>
          <p:cNvPr id="204" name="Google Shape;204;p30"/>
          <p:cNvCxnSpPr>
            <a:stCxn id="191" idx="2"/>
            <a:endCxn id="192" idx="0"/>
          </p:cNvCxnSpPr>
          <p:nvPr/>
        </p:nvCxnSpPr>
        <p:spPr>
          <a:xfrm>
            <a:off x="6284119" y="2740250"/>
            <a:ext cx="0" cy="420900"/>
          </a:xfrm>
          <a:prstGeom prst="straightConnector1">
            <a:avLst/>
          </a:prstGeom>
          <a:noFill/>
          <a:ln w="9525" cap="flat" cmpd="sng">
            <a:solidFill>
              <a:schemeClr val="dk2"/>
            </a:solidFill>
            <a:prstDash val="solid"/>
            <a:round/>
            <a:headEnd type="none" w="med" len="med"/>
            <a:tailEnd type="triangle" w="med" len="med"/>
          </a:ln>
        </p:spPr>
      </p:cxnSp>
      <p:cxnSp>
        <p:nvCxnSpPr>
          <p:cNvPr id="205" name="Google Shape;205;p30"/>
          <p:cNvCxnSpPr/>
          <p:nvPr/>
        </p:nvCxnSpPr>
        <p:spPr>
          <a:xfrm>
            <a:off x="3423500" y="2625000"/>
            <a:ext cx="0" cy="6549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1"/>
          <p:cNvSpPr txBox="1">
            <a:spLocks noGrp="1"/>
          </p:cNvSpPr>
          <p:nvPr>
            <p:ph type="title"/>
          </p:nvPr>
        </p:nvSpPr>
        <p:spPr>
          <a:xfrm>
            <a:off x="198550" y="1481625"/>
            <a:ext cx="2843100" cy="3190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sz="2500"/>
          </a:p>
          <a:p>
            <a:pPr marL="0" lvl="0" indent="0" algn="ctr" rtl="0">
              <a:spcBef>
                <a:spcPts val="0"/>
              </a:spcBef>
              <a:spcAft>
                <a:spcPts val="0"/>
              </a:spcAft>
              <a:buNone/>
            </a:pPr>
            <a:r>
              <a:rPr lang="en" sz="2500"/>
              <a:t>Menu</a:t>
            </a:r>
            <a:endParaRPr sz="2500"/>
          </a:p>
          <a:p>
            <a:pPr marL="0" lvl="0" indent="0" algn="ctr" rtl="0">
              <a:spcBef>
                <a:spcPts val="0"/>
              </a:spcBef>
              <a:spcAft>
                <a:spcPts val="0"/>
              </a:spcAft>
              <a:buNone/>
            </a:pPr>
            <a:r>
              <a:rPr lang="en" sz="2500"/>
              <a:t>Hierarchy</a:t>
            </a:r>
            <a:endParaRPr sz="2500"/>
          </a:p>
          <a:p>
            <a:pPr marL="0" lvl="0" indent="0" algn="ctr" rtl="0">
              <a:spcBef>
                <a:spcPts val="0"/>
              </a:spcBef>
              <a:spcAft>
                <a:spcPts val="0"/>
              </a:spcAft>
              <a:buNone/>
            </a:pPr>
            <a:r>
              <a:rPr lang="en" sz="2500"/>
              <a:t>Diagram</a:t>
            </a:r>
            <a:endParaRPr sz="2500"/>
          </a:p>
        </p:txBody>
      </p:sp>
      <p:pic>
        <p:nvPicPr>
          <p:cNvPr id="211" name="Google Shape;211;p31"/>
          <p:cNvPicPr preferRelativeResize="0"/>
          <p:nvPr/>
        </p:nvPicPr>
        <p:blipFill>
          <a:blip r:embed="rId3">
            <a:alphaModFix/>
          </a:blip>
          <a:stretch>
            <a:fillRect/>
          </a:stretch>
        </p:blipFill>
        <p:spPr>
          <a:xfrm>
            <a:off x="3164425" y="799813"/>
            <a:ext cx="5797550" cy="354387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457200" lvl="0" indent="457200" algn="ctr" rtl="0">
              <a:spcBef>
                <a:spcPts val="0"/>
              </a:spcBef>
              <a:spcAft>
                <a:spcPts val="0"/>
              </a:spcAft>
              <a:buNone/>
            </a:pPr>
            <a:r>
              <a:rPr lang="en"/>
              <a:t>Presentation Outline</a:t>
            </a:r>
            <a:endParaRPr/>
          </a:p>
        </p:txBody>
      </p:sp>
      <p:sp>
        <p:nvSpPr>
          <p:cNvPr id="62" name="Google Shape;62;p14"/>
          <p:cNvSpPr txBox="1">
            <a:spLocks noGrp="1"/>
          </p:cNvSpPr>
          <p:nvPr>
            <p:ph type="body" idx="1"/>
          </p:nvPr>
        </p:nvSpPr>
        <p:spPr>
          <a:xfrm>
            <a:off x="311700" y="1334950"/>
            <a:ext cx="4260300" cy="3234000"/>
          </a:xfrm>
          <a:prstGeom prst="rect">
            <a:avLst/>
          </a:prstGeom>
        </p:spPr>
        <p:txBody>
          <a:bodyPr spcFirstLastPara="1" wrap="square" lIns="91425" tIns="91425" rIns="91425" bIns="91425" anchor="t" anchorCtr="0">
            <a:noAutofit/>
          </a:bodyPr>
          <a:lstStyle/>
          <a:p>
            <a:pPr marL="457200" lvl="0" indent="-317500" algn="l" rtl="0">
              <a:spcBef>
                <a:spcPts val="900"/>
              </a:spcBef>
              <a:spcAft>
                <a:spcPts val="0"/>
              </a:spcAft>
              <a:buClr>
                <a:schemeClr val="dk1"/>
              </a:buClr>
              <a:buSzPts val="1400"/>
              <a:buFont typeface="Times New Roman"/>
              <a:buAutoNum type="romanUcPeriod"/>
            </a:pPr>
            <a:r>
              <a:rPr lang="en" sz="1400" b="1">
                <a:solidFill>
                  <a:schemeClr val="dk1"/>
                </a:solidFill>
                <a:latin typeface="Times New Roman"/>
                <a:ea typeface="Times New Roman"/>
                <a:cs typeface="Times New Roman"/>
                <a:sym typeface="Times New Roman"/>
              </a:rPr>
              <a:t>Design Process - Phase I</a:t>
            </a:r>
            <a:endParaRPr sz="1400" b="1">
              <a:solidFill>
                <a:schemeClr val="dk1"/>
              </a:solidFill>
              <a:latin typeface="Times New Roman"/>
              <a:ea typeface="Times New Roman"/>
              <a:cs typeface="Times New Roman"/>
              <a:sym typeface="Times New Roman"/>
            </a:endParaRPr>
          </a:p>
          <a:p>
            <a:pPr marL="914400" lvl="1" indent="-317500" algn="l" rtl="0">
              <a:spcBef>
                <a:spcPts val="0"/>
              </a:spcBef>
              <a:spcAft>
                <a:spcPts val="0"/>
              </a:spcAft>
              <a:buClr>
                <a:schemeClr val="dk1"/>
              </a:buClr>
              <a:buSzPts val="1400"/>
              <a:buFont typeface="Times New Roman"/>
              <a:buAutoNum type="alphaUcPeriod"/>
            </a:pPr>
            <a:r>
              <a:rPr lang="en">
                <a:solidFill>
                  <a:schemeClr val="dk1"/>
                </a:solidFill>
                <a:latin typeface="Times New Roman"/>
                <a:ea typeface="Times New Roman"/>
                <a:cs typeface="Times New Roman"/>
                <a:sym typeface="Times New Roman"/>
              </a:rPr>
              <a:t>Defining the business problem</a:t>
            </a:r>
            <a:endParaRPr>
              <a:solidFill>
                <a:schemeClr val="dk1"/>
              </a:solidFill>
              <a:latin typeface="Times New Roman"/>
              <a:ea typeface="Times New Roman"/>
              <a:cs typeface="Times New Roman"/>
              <a:sym typeface="Times New Roman"/>
            </a:endParaRPr>
          </a:p>
          <a:p>
            <a:pPr marL="914400" lvl="1" indent="-317500" algn="l" rtl="0">
              <a:spcBef>
                <a:spcPts val="0"/>
              </a:spcBef>
              <a:spcAft>
                <a:spcPts val="0"/>
              </a:spcAft>
              <a:buClr>
                <a:schemeClr val="dk1"/>
              </a:buClr>
              <a:buSzPts val="1400"/>
              <a:buFont typeface="Times New Roman"/>
              <a:buAutoNum type="alphaUcPeriod"/>
            </a:pPr>
            <a:r>
              <a:rPr lang="en">
                <a:solidFill>
                  <a:schemeClr val="dk1"/>
                </a:solidFill>
                <a:latin typeface="Times New Roman"/>
                <a:ea typeface="Times New Roman"/>
                <a:cs typeface="Times New Roman"/>
                <a:sym typeface="Times New Roman"/>
              </a:rPr>
              <a:t>Showing the two-tier development platform</a:t>
            </a:r>
            <a:endParaRPr>
              <a:solidFill>
                <a:schemeClr val="dk1"/>
              </a:solidFill>
              <a:latin typeface="Times New Roman"/>
              <a:ea typeface="Times New Roman"/>
              <a:cs typeface="Times New Roman"/>
              <a:sym typeface="Times New Roman"/>
            </a:endParaRPr>
          </a:p>
          <a:p>
            <a:pPr marL="914400" lvl="1" indent="-317500" algn="l" rtl="0">
              <a:spcBef>
                <a:spcPts val="0"/>
              </a:spcBef>
              <a:spcAft>
                <a:spcPts val="0"/>
              </a:spcAft>
              <a:buClr>
                <a:schemeClr val="dk1"/>
              </a:buClr>
              <a:buSzPts val="1400"/>
              <a:buFont typeface="Times New Roman"/>
              <a:buAutoNum type="alphaUcPeriod"/>
            </a:pPr>
            <a:r>
              <a:rPr lang="en">
                <a:solidFill>
                  <a:schemeClr val="dk1"/>
                </a:solidFill>
                <a:latin typeface="Times New Roman"/>
                <a:ea typeface="Times New Roman"/>
                <a:cs typeface="Times New Roman"/>
                <a:sym typeface="Times New Roman"/>
              </a:rPr>
              <a:t>Project charter</a:t>
            </a:r>
            <a:endParaRPr>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AutoNum type="romanUcPeriod"/>
            </a:pPr>
            <a:r>
              <a:rPr lang="en" sz="1400" b="1">
                <a:solidFill>
                  <a:schemeClr val="dk1"/>
                </a:solidFill>
                <a:latin typeface="Times New Roman"/>
                <a:ea typeface="Times New Roman"/>
                <a:cs typeface="Times New Roman"/>
                <a:sym typeface="Times New Roman"/>
              </a:rPr>
              <a:t>Design Process - Phase II</a:t>
            </a:r>
            <a:endParaRPr sz="1400" b="1">
              <a:solidFill>
                <a:schemeClr val="dk1"/>
              </a:solidFill>
              <a:latin typeface="Times New Roman"/>
              <a:ea typeface="Times New Roman"/>
              <a:cs typeface="Times New Roman"/>
              <a:sym typeface="Times New Roman"/>
            </a:endParaRPr>
          </a:p>
          <a:p>
            <a:pPr marL="914400" lvl="1" indent="-317500" algn="l" rtl="0">
              <a:spcBef>
                <a:spcPts val="0"/>
              </a:spcBef>
              <a:spcAft>
                <a:spcPts val="0"/>
              </a:spcAft>
              <a:buClr>
                <a:schemeClr val="dk1"/>
              </a:buClr>
              <a:buSzPts val="1400"/>
              <a:buFont typeface="Times New Roman"/>
              <a:buAutoNum type="alphaUcPeriod"/>
            </a:pPr>
            <a:r>
              <a:rPr lang="en">
                <a:solidFill>
                  <a:schemeClr val="dk1"/>
                </a:solidFill>
                <a:latin typeface="Times New Roman"/>
                <a:ea typeface="Times New Roman"/>
                <a:cs typeface="Times New Roman"/>
                <a:sym typeface="Times New Roman"/>
              </a:rPr>
              <a:t>WSB chart</a:t>
            </a:r>
            <a:endParaRPr>
              <a:solidFill>
                <a:schemeClr val="dk1"/>
              </a:solidFill>
              <a:latin typeface="Times New Roman"/>
              <a:ea typeface="Times New Roman"/>
              <a:cs typeface="Times New Roman"/>
              <a:sym typeface="Times New Roman"/>
            </a:endParaRPr>
          </a:p>
          <a:p>
            <a:pPr marL="914400" lvl="1" indent="-317500" algn="l" rtl="0">
              <a:spcBef>
                <a:spcPts val="0"/>
              </a:spcBef>
              <a:spcAft>
                <a:spcPts val="0"/>
              </a:spcAft>
              <a:buClr>
                <a:schemeClr val="dk1"/>
              </a:buClr>
              <a:buSzPts val="1400"/>
              <a:buFont typeface="Times New Roman"/>
              <a:buAutoNum type="alphaUcPeriod"/>
            </a:pPr>
            <a:r>
              <a:rPr lang="en">
                <a:solidFill>
                  <a:schemeClr val="dk1"/>
                </a:solidFill>
                <a:latin typeface="Times New Roman"/>
                <a:ea typeface="Times New Roman"/>
                <a:cs typeface="Times New Roman"/>
                <a:sym typeface="Times New Roman"/>
              </a:rPr>
              <a:t>Gantt chart</a:t>
            </a:r>
            <a:endParaRPr>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AutoNum type="romanUcPeriod"/>
            </a:pPr>
            <a:r>
              <a:rPr lang="en" sz="1400" b="1">
                <a:solidFill>
                  <a:schemeClr val="dk1"/>
                </a:solidFill>
                <a:latin typeface="Times New Roman"/>
                <a:ea typeface="Times New Roman"/>
                <a:cs typeface="Times New Roman"/>
                <a:sym typeface="Times New Roman"/>
              </a:rPr>
              <a:t>Design Process - Phase III</a:t>
            </a:r>
            <a:endParaRPr sz="1400" b="1">
              <a:solidFill>
                <a:schemeClr val="dk1"/>
              </a:solidFill>
              <a:latin typeface="Times New Roman"/>
              <a:ea typeface="Times New Roman"/>
              <a:cs typeface="Times New Roman"/>
              <a:sym typeface="Times New Roman"/>
            </a:endParaRPr>
          </a:p>
          <a:p>
            <a:pPr marL="914400" lvl="1" indent="-317500" algn="l" rtl="0">
              <a:spcBef>
                <a:spcPts val="0"/>
              </a:spcBef>
              <a:spcAft>
                <a:spcPts val="0"/>
              </a:spcAft>
              <a:buClr>
                <a:schemeClr val="dk1"/>
              </a:buClr>
              <a:buSzPts val="1400"/>
              <a:buFont typeface="Times New Roman"/>
              <a:buAutoNum type="alphaUcPeriod"/>
            </a:pPr>
            <a:r>
              <a:rPr lang="en">
                <a:solidFill>
                  <a:schemeClr val="dk1"/>
                </a:solidFill>
                <a:latin typeface="Times New Roman"/>
                <a:ea typeface="Times New Roman"/>
                <a:cs typeface="Times New Roman"/>
                <a:sym typeface="Times New Roman"/>
              </a:rPr>
              <a:t>Use case diagram</a:t>
            </a:r>
            <a:endParaRPr>
              <a:solidFill>
                <a:schemeClr val="dk1"/>
              </a:solidFill>
              <a:latin typeface="Times New Roman"/>
              <a:ea typeface="Times New Roman"/>
              <a:cs typeface="Times New Roman"/>
              <a:sym typeface="Times New Roman"/>
            </a:endParaRPr>
          </a:p>
          <a:p>
            <a:pPr marL="914400" lvl="1" indent="-317500" algn="l" rtl="0">
              <a:spcBef>
                <a:spcPts val="0"/>
              </a:spcBef>
              <a:spcAft>
                <a:spcPts val="0"/>
              </a:spcAft>
              <a:buClr>
                <a:schemeClr val="dk1"/>
              </a:buClr>
              <a:buSzPts val="1400"/>
              <a:buFont typeface="Times New Roman"/>
              <a:buAutoNum type="alphaUcPeriod"/>
            </a:pPr>
            <a:r>
              <a:rPr lang="en">
                <a:solidFill>
                  <a:schemeClr val="dk1"/>
                </a:solidFill>
                <a:latin typeface="Times New Roman"/>
                <a:ea typeface="Times New Roman"/>
                <a:cs typeface="Times New Roman"/>
                <a:sym typeface="Times New Roman"/>
              </a:rPr>
              <a:t>Use case forms</a:t>
            </a:r>
            <a:endParaRPr>
              <a:solidFill>
                <a:schemeClr val="dk1"/>
              </a:solidFill>
              <a:latin typeface="Times New Roman"/>
              <a:ea typeface="Times New Roman"/>
              <a:cs typeface="Times New Roman"/>
              <a:sym typeface="Times New Roman"/>
            </a:endParaRPr>
          </a:p>
          <a:p>
            <a:pPr marL="914400" lvl="1" indent="-317500" algn="l" rtl="0">
              <a:spcBef>
                <a:spcPts val="0"/>
              </a:spcBef>
              <a:spcAft>
                <a:spcPts val="0"/>
              </a:spcAft>
              <a:buClr>
                <a:schemeClr val="dk1"/>
              </a:buClr>
              <a:buSzPts val="1400"/>
              <a:buFont typeface="Times New Roman"/>
              <a:buAutoNum type="alphaUcPeriod"/>
            </a:pPr>
            <a:r>
              <a:rPr lang="en">
                <a:solidFill>
                  <a:schemeClr val="dk1"/>
                </a:solidFill>
                <a:latin typeface="Times New Roman"/>
                <a:ea typeface="Times New Roman"/>
                <a:cs typeface="Times New Roman"/>
                <a:sym typeface="Times New Roman"/>
              </a:rPr>
              <a:t>Systems sequence diagrams</a:t>
            </a:r>
            <a:endParaRPr>
              <a:solidFill>
                <a:schemeClr val="dk1"/>
              </a:solidFill>
              <a:latin typeface="Times New Roman"/>
              <a:ea typeface="Times New Roman"/>
              <a:cs typeface="Times New Roman"/>
              <a:sym typeface="Times New Roman"/>
            </a:endParaRPr>
          </a:p>
          <a:p>
            <a:pPr marL="914400" lvl="1" indent="-317500" algn="l" rtl="0">
              <a:spcBef>
                <a:spcPts val="0"/>
              </a:spcBef>
              <a:spcAft>
                <a:spcPts val="0"/>
              </a:spcAft>
              <a:buClr>
                <a:schemeClr val="dk1"/>
              </a:buClr>
              <a:buSzPts val="1400"/>
              <a:buFont typeface="Times New Roman"/>
              <a:buAutoNum type="alphaUcPeriod"/>
            </a:pPr>
            <a:r>
              <a:rPr lang="en">
                <a:solidFill>
                  <a:schemeClr val="dk1"/>
                </a:solidFill>
                <a:latin typeface="Times New Roman"/>
                <a:ea typeface="Times New Roman"/>
                <a:cs typeface="Times New Roman"/>
                <a:sym typeface="Times New Roman"/>
              </a:rPr>
              <a:t>Activity diagrams</a:t>
            </a:r>
            <a:endParaRPr>
              <a:solidFill>
                <a:schemeClr val="dk1"/>
              </a:solidFill>
              <a:latin typeface="Times New Roman"/>
              <a:ea typeface="Times New Roman"/>
              <a:cs typeface="Times New Roman"/>
              <a:sym typeface="Times New Roman"/>
            </a:endParaRPr>
          </a:p>
          <a:p>
            <a:pPr marL="914400" lvl="1" indent="-317500" algn="l" rtl="0">
              <a:spcBef>
                <a:spcPts val="0"/>
              </a:spcBef>
              <a:spcAft>
                <a:spcPts val="0"/>
              </a:spcAft>
              <a:buClr>
                <a:schemeClr val="dk1"/>
              </a:buClr>
              <a:buSzPts val="1400"/>
              <a:buFont typeface="Times New Roman"/>
              <a:buAutoNum type="alphaUcPeriod"/>
            </a:pPr>
            <a:r>
              <a:rPr lang="en">
                <a:solidFill>
                  <a:schemeClr val="dk1"/>
                </a:solidFill>
                <a:latin typeface="Times New Roman"/>
                <a:ea typeface="Times New Roman"/>
                <a:cs typeface="Times New Roman"/>
                <a:sym typeface="Times New Roman"/>
              </a:rPr>
              <a:t>State chart diagrams</a:t>
            </a:r>
            <a:endParaRPr>
              <a:solidFill>
                <a:schemeClr val="dk1"/>
              </a:solidFill>
              <a:latin typeface="Times New Roman"/>
              <a:ea typeface="Times New Roman"/>
              <a:cs typeface="Times New Roman"/>
              <a:sym typeface="Times New Roman"/>
            </a:endParaRPr>
          </a:p>
          <a:p>
            <a:pPr marL="914400" lvl="1" indent="-317500" algn="l" rtl="0">
              <a:spcBef>
                <a:spcPts val="0"/>
              </a:spcBef>
              <a:spcAft>
                <a:spcPts val="0"/>
              </a:spcAft>
              <a:buClr>
                <a:schemeClr val="dk1"/>
              </a:buClr>
              <a:buSzPts val="1400"/>
              <a:buFont typeface="Times New Roman"/>
              <a:buAutoNum type="alphaUcPeriod"/>
            </a:pPr>
            <a:r>
              <a:rPr lang="en">
                <a:solidFill>
                  <a:schemeClr val="dk1"/>
                </a:solidFill>
                <a:latin typeface="Times New Roman"/>
                <a:ea typeface="Times New Roman"/>
                <a:cs typeface="Times New Roman"/>
                <a:sym typeface="Times New Roman"/>
              </a:rPr>
              <a:t>Domain class diagram</a:t>
            </a:r>
            <a:endParaRPr/>
          </a:p>
          <a:p>
            <a:pPr marL="0" lvl="0" indent="0" algn="l" rtl="0">
              <a:spcBef>
                <a:spcPts val="900"/>
              </a:spcBef>
              <a:spcAft>
                <a:spcPts val="900"/>
              </a:spcAft>
              <a:buNone/>
            </a:pPr>
            <a:endParaRPr sz="1000" b="1">
              <a:solidFill>
                <a:schemeClr val="dk1"/>
              </a:solidFill>
              <a:latin typeface="Times New Roman"/>
              <a:ea typeface="Times New Roman"/>
              <a:cs typeface="Times New Roman"/>
              <a:sym typeface="Times New Roman"/>
            </a:endParaRPr>
          </a:p>
        </p:txBody>
      </p:sp>
      <p:sp>
        <p:nvSpPr>
          <p:cNvPr id="63" name="Google Shape;63;p14"/>
          <p:cNvSpPr txBox="1">
            <a:spLocks noGrp="1"/>
          </p:cNvSpPr>
          <p:nvPr>
            <p:ph type="body" idx="1"/>
          </p:nvPr>
        </p:nvSpPr>
        <p:spPr>
          <a:xfrm>
            <a:off x="4572000" y="1334950"/>
            <a:ext cx="4260300" cy="3234000"/>
          </a:xfrm>
          <a:prstGeom prst="rect">
            <a:avLst/>
          </a:prstGeom>
        </p:spPr>
        <p:txBody>
          <a:bodyPr spcFirstLastPara="1" wrap="square" lIns="91425" tIns="91425" rIns="91425" bIns="91425" anchor="t" anchorCtr="0">
            <a:noAutofit/>
          </a:bodyPr>
          <a:lstStyle/>
          <a:p>
            <a:pPr marL="0" lvl="0" indent="0" algn="l" rtl="0">
              <a:lnSpc>
                <a:spcPct val="100000"/>
              </a:lnSpc>
              <a:spcBef>
                <a:spcPts val="900"/>
              </a:spcBef>
              <a:spcAft>
                <a:spcPts val="0"/>
              </a:spcAft>
              <a:buNone/>
            </a:pPr>
            <a:r>
              <a:rPr lang="en" sz="1400" b="1">
                <a:solidFill>
                  <a:schemeClr val="dk1"/>
                </a:solidFill>
                <a:latin typeface="Times New Roman"/>
                <a:ea typeface="Times New Roman"/>
                <a:cs typeface="Times New Roman"/>
                <a:sym typeface="Times New Roman"/>
              </a:rPr>
              <a:t>IV.	Design Process - Phase IV</a:t>
            </a:r>
            <a:endParaRPr sz="1400" b="1">
              <a:solidFill>
                <a:schemeClr val="dk1"/>
              </a:solidFill>
              <a:latin typeface="Times New Roman"/>
              <a:ea typeface="Times New Roman"/>
              <a:cs typeface="Times New Roman"/>
              <a:sym typeface="Times New Roman"/>
            </a:endParaRPr>
          </a:p>
          <a:p>
            <a:pPr marL="914400" lvl="1" indent="-317500" algn="l" rtl="0">
              <a:spcBef>
                <a:spcPts val="900"/>
              </a:spcBef>
              <a:spcAft>
                <a:spcPts val="0"/>
              </a:spcAft>
              <a:buClr>
                <a:schemeClr val="dk1"/>
              </a:buClr>
              <a:buSzPts val="1400"/>
              <a:buFont typeface="Times New Roman"/>
              <a:buAutoNum type="alphaUcPeriod"/>
            </a:pPr>
            <a:r>
              <a:rPr lang="en">
                <a:solidFill>
                  <a:schemeClr val="dk1"/>
                </a:solidFill>
                <a:latin typeface="Times New Roman"/>
                <a:ea typeface="Times New Roman"/>
                <a:cs typeface="Times New Roman"/>
                <a:sym typeface="Times New Roman"/>
              </a:rPr>
              <a:t>Use case dialog</a:t>
            </a:r>
            <a:endParaRPr>
              <a:solidFill>
                <a:schemeClr val="dk1"/>
              </a:solidFill>
              <a:latin typeface="Times New Roman"/>
              <a:ea typeface="Times New Roman"/>
              <a:cs typeface="Times New Roman"/>
              <a:sym typeface="Times New Roman"/>
            </a:endParaRPr>
          </a:p>
          <a:p>
            <a:pPr marL="914400" lvl="1" indent="-317500" algn="l" rtl="0">
              <a:spcBef>
                <a:spcPts val="0"/>
              </a:spcBef>
              <a:spcAft>
                <a:spcPts val="0"/>
              </a:spcAft>
              <a:buClr>
                <a:schemeClr val="dk1"/>
              </a:buClr>
              <a:buSzPts val="1400"/>
              <a:buFont typeface="Times New Roman"/>
              <a:buAutoNum type="alphaUcPeriod"/>
            </a:pPr>
            <a:r>
              <a:rPr lang="en">
                <a:solidFill>
                  <a:schemeClr val="dk1"/>
                </a:solidFill>
                <a:latin typeface="Times New Roman"/>
                <a:ea typeface="Times New Roman"/>
                <a:cs typeface="Times New Roman"/>
                <a:sym typeface="Times New Roman"/>
              </a:rPr>
              <a:t>Form storyboard</a:t>
            </a:r>
            <a:endParaRPr>
              <a:solidFill>
                <a:schemeClr val="dk1"/>
              </a:solidFill>
              <a:latin typeface="Times New Roman"/>
              <a:ea typeface="Times New Roman"/>
              <a:cs typeface="Times New Roman"/>
              <a:sym typeface="Times New Roman"/>
            </a:endParaRPr>
          </a:p>
          <a:p>
            <a:pPr marL="914400" lvl="1" indent="-317500" algn="l" rtl="0">
              <a:spcBef>
                <a:spcPts val="0"/>
              </a:spcBef>
              <a:spcAft>
                <a:spcPts val="0"/>
              </a:spcAft>
              <a:buClr>
                <a:schemeClr val="dk1"/>
              </a:buClr>
              <a:buSzPts val="1400"/>
              <a:buFont typeface="Times New Roman"/>
              <a:buAutoNum type="alphaUcPeriod"/>
            </a:pPr>
            <a:r>
              <a:rPr lang="en">
                <a:solidFill>
                  <a:schemeClr val="dk1"/>
                </a:solidFill>
                <a:latin typeface="Times New Roman"/>
                <a:ea typeface="Times New Roman"/>
                <a:cs typeface="Times New Roman"/>
                <a:sym typeface="Times New Roman"/>
              </a:rPr>
              <a:t>Menu hierarchy</a:t>
            </a:r>
            <a:endParaRPr>
              <a:solidFill>
                <a:schemeClr val="dk1"/>
              </a:solidFill>
              <a:latin typeface="Times New Roman"/>
              <a:ea typeface="Times New Roman"/>
              <a:cs typeface="Times New Roman"/>
              <a:sym typeface="Times New Roman"/>
            </a:endParaRPr>
          </a:p>
          <a:p>
            <a:pPr marL="914400" lvl="1" indent="-317500" algn="l" rtl="0">
              <a:spcBef>
                <a:spcPts val="0"/>
              </a:spcBef>
              <a:spcAft>
                <a:spcPts val="0"/>
              </a:spcAft>
              <a:buClr>
                <a:schemeClr val="dk1"/>
              </a:buClr>
              <a:buSzPts val="1400"/>
              <a:buFont typeface="Times New Roman"/>
              <a:buAutoNum type="alphaUcPeriod"/>
            </a:pPr>
            <a:r>
              <a:rPr lang="en">
                <a:solidFill>
                  <a:schemeClr val="dk1"/>
                </a:solidFill>
                <a:latin typeface="Times New Roman"/>
                <a:ea typeface="Times New Roman"/>
                <a:cs typeface="Times New Roman"/>
                <a:sym typeface="Times New Roman"/>
              </a:rPr>
              <a:t>Prototype ER diagram</a:t>
            </a:r>
            <a:endParaRPr>
              <a:solidFill>
                <a:schemeClr val="dk1"/>
              </a:solidFill>
              <a:latin typeface="Times New Roman"/>
              <a:ea typeface="Times New Roman"/>
              <a:cs typeface="Times New Roman"/>
              <a:sym typeface="Times New Roman"/>
            </a:endParaRPr>
          </a:p>
          <a:p>
            <a:pPr marL="914400" lvl="1" indent="-317500" algn="l" rtl="0">
              <a:spcBef>
                <a:spcPts val="0"/>
              </a:spcBef>
              <a:spcAft>
                <a:spcPts val="0"/>
              </a:spcAft>
              <a:buClr>
                <a:schemeClr val="dk1"/>
              </a:buClr>
              <a:buSzPts val="1400"/>
              <a:buFont typeface="Times New Roman"/>
              <a:buAutoNum type="alphaUcPeriod"/>
            </a:pPr>
            <a:r>
              <a:rPr lang="en">
                <a:solidFill>
                  <a:schemeClr val="dk1"/>
                </a:solidFill>
                <a:latin typeface="Times New Roman"/>
                <a:ea typeface="Times New Roman"/>
                <a:cs typeface="Times New Roman"/>
                <a:sym typeface="Times New Roman"/>
              </a:rPr>
              <a:t>Prototype SQL create code &amp; entries</a:t>
            </a:r>
            <a:endParaRPr>
              <a:solidFill>
                <a:schemeClr val="dk1"/>
              </a:solidFill>
              <a:latin typeface="Times New Roman"/>
              <a:ea typeface="Times New Roman"/>
              <a:cs typeface="Times New Roman"/>
              <a:sym typeface="Times New Roman"/>
            </a:endParaRPr>
          </a:p>
          <a:p>
            <a:pPr marL="0" lvl="0" indent="0" algn="l" rtl="0">
              <a:lnSpc>
                <a:spcPct val="100000"/>
              </a:lnSpc>
              <a:spcBef>
                <a:spcPts val="900"/>
              </a:spcBef>
              <a:spcAft>
                <a:spcPts val="0"/>
              </a:spcAft>
              <a:buNone/>
            </a:pPr>
            <a:r>
              <a:rPr lang="en" sz="1400" b="1">
                <a:solidFill>
                  <a:schemeClr val="dk1"/>
                </a:solidFill>
                <a:latin typeface="Times New Roman"/>
                <a:ea typeface="Times New Roman"/>
                <a:cs typeface="Times New Roman"/>
                <a:sym typeface="Times New Roman"/>
              </a:rPr>
              <a:t> V.	Design Process - Phase V</a:t>
            </a:r>
            <a:endParaRPr sz="1400" b="1">
              <a:solidFill>
                <a:schemeClr val="dk1"/>
              </a:solidFill>
              <a:latin typeface="Times New Roman"/>
              <a:ea typeface="Times New Roman"/>
              <a:cs typeface="Times New Roman"/>
              <a:sym typeface="Times New Roman"/>
            </a:endParaRPr>
          </a:p>
          <a:p>
            <a:pPr marL="914400" lvl="0" indent="-317500" algn="l" rtl="0">
              <a:lnSpc>
                <a:spcPct val="100000"/>
              </a:lnSpc>
              <a:spcBef>
                <a:spcPts val="900"/>
              </a:spcBef>
              <a:spcAft>
                <a:spcPts val="0"/>
              </a:spcAft>
              <a:buClr>
                <a:schemeClr val="dk1"/>
              </a:buClr>
              <a:buSzPts val="1400"/>
              <a:buFont typeface="Times New Roman"/>
              <a:buAutoNum type="alphaUcPeriod"/>
            </a:pPr>
            <a:r>
              <a:rPr lang="en" sz="1400">
                <a:solidFill>
                  <a:schemeClr val="dk1"/>
                </a:solidFill>
                <a:latin typeface="Times New Roman"/>
                <a:ea typeface="Times New Roman"/>
                <a:cs typeface="Times New Roman"/>
                <a:sym typeface="Times New Roman"/>
              </a:rPr>
              <a:t>Triggers &amp; audit tables</a:t>
            </a:r>
            <a:endParaRPr sz="1400">
              <a:solidFill>
                <a:schemeClr val="dk1"/>
              </a:solidFill>
              <a:latin typeface="Times New Roman"/>
              <a:ea typeface="Times New Roman"/>
              <a:cs typeface="Times New Roman"/>
              <a:sym typeface="Times New Roman"/>
            </a:endParaRPr>
          </a:p>
          <a:p>
            <a:pPr marL="914400" lvl="0" indent="-317500" algn="l" rtl="0">
              <a:lnSpc>
                <a:spcPct val="100000"/>
              </a:lnSpc>
              <a:spcBef>
                <a:spcPts val="0"/>
              </a:spcBef>
              <a:spcAft>
                <a:spcPts val="0"/>
              </a:spcAft>
              <a:buClr>
                <a:schemeClr val="dk1"/>
              </a:buClr>
              <a:buSzPts val="1400"/>
              <a:buFont typeface="Times New Roman"/>
              <a:buAutoNum type="alphaUcPeriod"/>
            </a:pPr>
            <a:r>
              <a:rPr lang="en" sz="1400">
                <a:solidFill>
                  <a:schemeClr val="dk1"/>
                </a:solidFill>
                <a:latin typeface="Times New Roman"/>
                <a:ea typeface="Times New Roman"/>
                <a:cs typeface="Times New Roman"/>
                <a:sym typeface="Times New Roman"/>
              </a:rPr>
              <a:t>Access database connectivity</a:t>
            </a:r>
            <a:endParaRPr sz="1400">
              <a:solidFill>
                <a:schemeClr val="dk1"/>
              </a:solidFill>
              <a:latin typeface="Times New Roman"/>
              <a:ea typeface="Times New Roman"/>
              <a:cs typeface="Times New Roman"/>
              <a:sym typeface="Times New Roman"/>
            </a:endParaRPr>
          </a:p>
          <a:p>
            <a:pPr marL="0" lvl="0" indent="0" algn="l" rtl="0">
              <a:lnSpc>
                <a:spcPct val="100000"/>
              </a:lnSpc>
              <a:spcBef>
                <a:spcPts val="900"/>
              </a:spcBef>
              <a:spcAft>
                <a:spcPts val="0"/>
              </a:spcAft>
              <a:buNone/>
            </a:pPr>
            <a:r>
              <a:rPr lang="en" sz="1400" b="1">
                <a:solidFill>
                  <a:schemeClr val="dk1"/>
                </a:solidFill>
                <a:latin typeface="Times New Roman"/>
                <a:ea typeface="Times New Roman"/>
                <a:cs typeface="Times New Roman"/>
                <a:sym typeface="Times New Roman"/>
              </a:rPr>
              <a:t>VI. 	Bubble.io Site Demo</a:t>
            </a:r>
            <a:endParaRPr sz="1400" b="1">
              <a:solidFill>
                <a:schemeClr val="dk1"/>
              </a:solidFill>
              <a:latin typeface="Times New Roman"/>
              <a:ea typeface="Times New Roman"/>
              <a:cs typeface="Times New Roman"/>
              <a:sym typeface="Times New Roman"/>
            </a:endParaRPr>
          </a:p>
          <a:p>
            <a:pPr marL="914400" lvl="0" indent="-317500" algn="l" rtl="0">
              <a:lnSpc>
                <a:spcPct val="100000"/>
              </a:lnSpc>
              <a:spcBef>
                <a:spcPts val="900"/>
              </a:spcBef>
              <a:spcAft>
                <a:spcPts val="0"/>
              </a:spcAft>
              <a:buClr>
                <a:schemeClr val="dk1"/>
              </a:buClr>
              <a:buSzPts val="1400"/>
              <a:buFont typeface="Times New Roman"/>
              <a:buAutoNum type="alphaUcPeriod"/>
            </a:pPr>
            <a:r>
              <a:rPr lang="en" sz="1400">
                <a:solidFill>
                  <a:schemeClr val="dk1"/>
                </a:solidFill>
                <a:latin typeface="Times New Roman"/>
                <a:ea typeface="Times New Roman"/>
                <a:cs typeface="Times New Roman"/>
                <a:sym typeface="Times New Roman"/>
              </a:rPr>
              <a:t>Site Demo Recording</a:t>
            </a:r>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2"/>
          <p:cNvSpPr txBox="1">
            <a:spLocks noGrp="1"/>
          </p:cNvSpPr>
          <p:nvPr>
            <p:ph type="title"/>
          </p:nvPr>
        </p:nvSpPr>
        <p:spPr>
          <a:xfrm>
            <a:off x="198550" y="1481625"/>
            <a:ext cx="2843100" cy="3190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sz="2500"/>
          </a:p>
          <a:p>
            <a:pPr marL="0" lvl="0" indent="0" algn="ctr" rtl="0">
              <a:spcBef>
                <a:spcPts val="0"/>
              </a:spcBef>
              <a:spcAft>
                <a:spcPts val="0"/>
              </a:spcAft>
              <a:buNone/>
            </a:pPr>
            <a:r>
              <a:rPr lang="en" sz="2500"/>
              <a:t>Database</a:t>
            </a:r>
            <a:endParaRPr sz="2500"/>
          </a:p>
          <a:p>
            <a:pPr marL="0" lvl="0" indent="0" algn="ctr" rtl="0">
              <a:spcBef>
                <a:spcPts val="0"/>
              </a:spcBef>
              <a:spcAft>
                <a:spcPts val="0"/>
              </a:spcAft>
              <a:buNone/>
            </a:pPr>
            <a:r>
              <a:rPr lang="en" sz="2500"/>
              <a:t>ER Diagram</a:t>
            </a:r>
            <a:endParaRPr sz="2500"/>
          </a:p>
        </p:txBody>
      </p:sp>
      <p:pic>
        <p:nvPicPr>
          <p:cNvPr id="217" name="Google Shape;217;p32"/>
          <p:cNvPicPr preferRelativeResize="0"/>
          <p:nvPr/>
        </p:nvPicPr>
        <p:blipFill>
          <a:blip r:embed="rId3">
            <a:alphaModFix/>
          </a:blip>
          <a:stretch>
            <a:fillRect/>
          </a:stretch>
        </p:blipFill>
        <p:spPr>
          <a:xfrm>
            <a:off x="3041650" y="588138"/>
            <a:ext cx="5797550" cy="396723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914400" lvl="0" indent="457200" algn="ctr" rtl="0">
              <a:spcBef>
                <a:spcPts val="0"/>
              </a:spcBef>
              <a:spcAft>
                <a:spcPts val="0"/>
              </a:spcAft>
              <a:buNone/>
            </a:pPr>
            <a:r>
              <a:rPr lang="en"/>
              <a:t>SQL Tables for Prototype</a:t>
            </a:r>
            <a:endParaRPr/>
          </a:p>
        </p:txBody>
      </p:sp>
      <p:pic>
        <p:nvPicPr>
          <p:cNvPr id="223" name="Google Shape;223;p33"/>
          <p:cNvPicPr preferRelativeResize="0"/>
          <p:nvPr/>
        </p:nvPicPr>
        <p:blipFill rotWithShape="1">
          <a:blip r:embed="rId3">
            <a:alphaModFix/>
          </a:blip>
          <a:srcRect r="29328"/>
          <a:stretch/>
        </p:blipFill>
        <p:spPr>
          <a:xfrm>
            <a:off x="203350" y="1927050"/>
            <a:ext cx="2638425" cy="657225"/>
          </a:xfrm>
          <a:prstGeom prst="rect">
            <a:avLst/>
          </a:prstGeom>
          <a:noFill/>
          <a:ln>
            <a:noFill/>
          </a:ln>
        </p:spPr>
      </p:pic>
      <p:pic>
        <p:nvPicPr>
          <p:cNvPr id="224" name="Google Shape;224;p33"/>
          <p:cNvPicPr preferRelativeResize="0"/>
          <p:nvPr/>
        </p:nvPicPr>
        <p:blipFill rotWithShape="1">
          <a:blip r:embed="rId4">
            <a:alphaModFix/>
          </a:blip>
          <a:srcRect r="26879"/>
          <a:stretch/>
        </p:blipFill>
        <p:spPr>
          <a:xfrm>
            <a:off x="6097850" y="3020200"/>
            <a:ext cx="2733675" cy="781050"/>
          </a:xfrm>
          <a:prstGeom prst="rect">
            <a:avLst/>
          </a:prstGeom>
          <a:noFill/>
          <a:ln>
            <a:noFill/>
          </a:ln>
        </p:spPr>
      </p:pic>
      <p:pic>
        <p:nvPicPr>
          <p:cNvPr id="225" name="Google Shape;225;p33"/>
          <p:cNvPicPr preferRelativeResize="0"/>
          <p:nvPr/>
        </p:nvPicPr>
        <p:blipFill rotWithShape="1">
          <a:blip r:embed="rId5">
            <a:alphaModFix/>
          </a:blip>
          <a:srcRect r="15867"/>
          <a:stretch/>
        </p:blipFill>
        <p:spPr>
          <a:xfrm>
            <a:off x="3038475" y="1170125"/>
            <a:ext cx="3314700" cy="866775"/>
          </a:xfrm>
          <a:prstGeom prst="rect">
            <a:avLst/>
          </a:prstGeom>
          <a:noFill/>
          <a:ln>
            <a:noFill/>
          </a:ln>
        </p:spPr>
      </p:pic>
      <p:pic>
        <p:nvPicPr>
          <p:cNvPr id="226" name="Google Shape;226;p33"/>
          <p:cNvPicPr preferRelativeResize="0"/>
          <p:nvPr/>
        </p:nvPicPr>
        <p:blipFill>
          <a:blip r:embed="rId6">
            <a:alphaModFix/>
          </a:blip>
          <a:stretch>
            <a:fillRect/>
          </a:stretch>
        </p:blipFill>
        <p:spPr>
          <a:xfrm>
            <a:off x="6250263" y="2238038"/>
            <a:ext cx="2428875" cy="628650"/>
          </a:xfrm>
          <a:prstGeom prst="rect">
            <a:avLst/>
          </a:prstGeom>
          <a:noFill/>
          <a:ln>
            <a:noFill/>
          </a:ln>
        </p:spPr>
      </p:pic>
      <p:pic>
        <p:nvPicPr>
          <p:cNvPr id="227" name="Google Shape;227;p33"/>
          <p:cNvPicPr preferRelativeResize="0"/>
          <p:nvPr/>
        </p:nvPicPr>
        <p:blipFill>
          <a:blip r:embed="rId7">
            <a:alphaModFix/>
          </a:blip>
          <a:stretch>
            <a:fillRect/>
          </a:stretch>
        </p:blipFill>
        <p:spPr>
          <a:xfrm>
            <a:off x="3262525" y="2189300"/>
            <a:ext cx="2524125" cy="1590675"/>
          </a:xfrm>
          <a:prstGeom prst="rect">
            <a:avLst/>
          </a:prstGeom>
          <a:noFill/>
          <a:ln>
            <a:noFill/>
          </a:ln>
        </p:spPr>
      </p:pic>
      <p:pic>
        <p:nvPicPr>
          <p:cNvPr id="228" name="Google Shape;228;p33"/>
          <p:cNvPicPr preferRelativeResize="0"/>
          <p:nvPr/>
        </p:nvPicPr>
        <p:blipFill>
          <a:blip r:embed="rId8">
            <a:alphaModFix/>
          </a:blip>
          <a:stretch>
            <a:fillRect/>
          </a:stretch>
        </p:blipFill>
        <p:spPr>
          <a:xfrm>
            <a:off x="152400" y="3932375"/>
            <a:ext cx="2835542" cy="1058725"/>
          </a:xfrm>
          <a:prstGeom prst="rect">
            <a:avLst/>
          </a:prstGeom>
          <a:noFill/>
          <a:ln>
            <a:noFill/>
          </a:ln>
        </p:spPr>
      </p:pic>
      <p:pic>
        <p:nvPicPr>
          <p:cNvPr id="229" name="Google Shape;229;p33"/>
          <p:cNvPicPr preferRelativeResize="0"/>
          <p:nvPr/>
        </p:nvPicPr>
        <p:blipFill>
          <a:blip r:embed="rId9">
            <a:alphaModFix/>
          </a:blip>
          <a:stretch>
            <a:fillRect/>
          </a:stretch>
        </p:blipFill>
        <p:spPr>
          <a:xfrm>
            <a:off x="312863" y="2812875"/>
            <a:ext cx="2486025" cy="890896"/>
          </a:xfrm>
          <a:prstGeom prst="rect">
            <a:avLst/>
          </a:prstGeom>
          <a:noFill/>
          <a:ln>
            <a:noFill/>
          </a:ln>
        </p:spPr>
      </p:pic>
      <p:pic>
        <p:nvPicPr>
          <p:cNvPr id="230" name="Google Shape;230;p33"/>
          <p:cNvPicPr preferRelativeResize="0"/>
          <p:nvPr/>
        </p:nvPicPr>
        <p:blipFill>
          <a:blip r:embed="rId10">
            <a:alphaModFix/>
          </a:blip>
          <a:stretch>
            <a:fillRect/>
          </a:stretch>
        </p:blipFill>
        <p:spPr>
          <a:xfrm>
            <a:off x="6112150" y="3923584"/>
            <a:ext cx="2705100" cy="1076325"/>
          </a:xfrm>
          <a:prstGeom prst="rect">
            <a:avLst/>
          </a:prstGeom>
          <a:noFill/>
          <a:ln>
            <a:noFill/>
          </a:ln>
        </p:spPr>
      </p:pic>
      <p:pic>
        <p:nvPicPr>
          <p:cNvPr id="231" name="Google Shape;231;p33"/>
          <p:cNvPicPr preferRelativeResize="0"/>
          <p:nvPr/>
        </p:nvPicPr>
        <p:blipFill>
          <a:blip r:embed="rId11">
            <a:alphaModFix/>
          </a:blip>
          <a:stretch>
            <a:fillRect/>
          </a:stretch>
        </p:blipFill>
        <p:spPr>
          <a:xfrm>
            <a:off x="3140342" y="3932375"/>
            <a:ext cx="2819400" cy="971550"/>
          </a:xfrm>
          <a:prstGeom prst="rect">
            <a:avLst/>
          </a:prstGeom>
          <a:noFill/>
          <a:ln>
            <a:noFill/>
          </a:ln>
        </p:spPr>
      </p:pic>
      <p:pic>
        <p:nvPicPr>
          <p:cNvPr id="232" name="Google Shape;232;p33"/>
          <p:cNvPicPr preferRelativeResize="0"/>
          <p:nvPr/>
        </p:nvPicPr>
        <p:blipFill>
          <a:blip r:embed="rId12">
            <a:alphaModFix/>
          </a:blip>
          <a:stretch>
            <a:fillRect/>
          </a:stretch>
        </p:blipFill>
        <p:spPr>
          <a:xfrm>
            <a:off x="6549867" y="1170121"/>
            <a:ext cx="2333625" cy="914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457200" lvl="0" indent="457200" algn="ctr" rtl="0">
              <a:spcBef>
                <a:spcPts val="0"/>
              </a:spcBef>
              <a:spcAft>
                <a:spcPts val="0"/>
              </a:spcAft>
              <a:buNone/>
            </a:pPr>
            <a:r>
              <a:rPr lang="en"/>
              <a:t>Views &amp; Joins</a:t>
            </a:r>
            <a:endParaRPr/>
          </a:p>
        </p:txBody>
      </p:sp>
      <p:sp>
        <p:nvSpPr>
          <p:cNvPr id="238" name="Google Shape;238;p34"/>
          <p:cNvSpPr txBox="1">
            <a:spLocks noGrp="1"/>
          </p:cNvSpPr>
          <p:nvPr>
            <p:ph type="title"/>
          </p:nvPr>
        </p:nvSpPr>
        <p:spPr>
          <a:xfrm>
            <a:off x="255450" y="4448575"/>
            <a:ext cx="4316700" cy="6948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ts val="1100"/>
              <a:buFont typeface="Arial"/>
              <a:buNone/>
            </a:pPr>
            <a:r>
              <a:rPr lang="en" sz="1000"/>
              <a:t>Takes any box, and finds its dimensions and weight, what and how many items are in the box, and what truck and shipment it belongs to</a:t>
            </a:r>
            <a:endParaRPr sz="1000"/>
          </a:p>
          <a:p>
            <a:pPr marL="0" lvl="0" indent="0" algn="ctr" rtl="0">
              <a:spcBef>
                <a:spcPts val="0"/>
              </a:spcBef>
              <a:spcAft>
                <a:spcPts val="0"/>
              </a:spcAft>
              <a:buNone/>
            </a:pPr>
            <a:endParaRPr sz="1000"/>
          </a:p>
        </p:txBody>
      </p:sp>
      <p:sp>
        <p:nvSpPr>
          <p:cNvPr id="239" name="Google Shape;239;p34"/>
          <p:cNvSpPr txBox="1">
            <a:spLocks noGrp="1"/>
          </p:cNvSpPr>
          <p:nvPr>
            <p:ph type="title"/>
          </p:nvPr>
        </p:nvSpPr>
        <p:spPr>
          <a:xfrm>
            <a:off x="4966875" y="4448575"/>
            <a:ext cx="3796200" cy="6948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Clr>
                <a:schemeClr val="dk1"/>
              </a:buClr>
              <a:buSzPct val="100000"/>
              <a:buFont typeface="Arial"/>
              <a:buNone/>
            </a:pPr>
            <a:r>
              <a:rPr lang="en" sz="1100"/>
              <a:t>Allows truck driver employees to see the truck in use, the boxes  in the shipment, the pick up and drop off locations, and the delivery status</a:t>
            </a:r>
            <a:endParaRPr sz="1100"/>
          </a:p>
          <a:p>
            <a:pPr marL="0" lvl="0" indent="0" algn="ctr" rtl="0">
              <a:spcBef>
                <a:spcPts val="0"/>
              </a:spcBef>
              <a:spcAft>
                <a:spcPts val="0"/>
              </a:spcAft>
              <a:buNone/>
            </a:pPr>
            <a:endParaRPr sz="1000"/>
          </a:p>
        </p:txBody>
      </p:sp>
      <p:pic>
        <p:nvPicPr>
          <p:cNvPr id="240" name="Google Shape;240;p34"/>
          <p:cNvPicPr preferRelativeResize="0"/>
          <p:nvPr/>
        </p:nvPicPr>
        <p:blipFill>
          <a:blip r:embed="rId3">
            <a:alphaModFix/>
          </a:blip>
          <a:stretch>
            <a:fillRect/>
          </a:stretch>
        </p:blipFill>
        <p:spPr>
          <a:xfrm>
            <a:off x="152400" y="1390400"/>
            <a:ext cx="4647013" cy="2011925"/>
          </a:xfrm>
          <a:prstGeom prst="rect">
            <a:avLst/>
          </a:prstGeom>
          <a:noFill/>
          <a:ln>
            <a:noFill/>
          </a:ln>
        </p:spPr>
      </p:pic>
      <p:pic>
        <p:nvPicPr>
          <p:cNvPr id="241" name="Google Shape;241;p34"/>
          <p:cNvPicPr preferRelativeResize="0"/>
          <p:nvPr/>
        </p:nvPicPr>
        <p:blipFill>
          <a:blip r:embed="rId4">
            <a:alphaModFix/>
          </a:blip>
          <a:stretch>
            <a:fillRect/>
          </a:stretch>
        </p:blipFill>
        <p:spPr>
          <a:xfrm>
            <a:off x="152396" y="3547346"/>
            <a:ext cx="4647024" cy="694882"/>
          </a:xfrm>
          <a:prstGeom prst="rect">
            <a:avLst/>
          </a:prstGeom>
          <a:noFill/>
          <a:ln>
            <a:noFill/>
          </a:ln>
        </p:spPr>
      </p:pic>
      <p:pic>
        <p:nvPicPr>
          <p:cNvPr id="242" name="Google Shape;242;p34"/>
          <p:cNvPicPr preferRelativeResize="0"/>
          <p:nvPr/>
        </p:nvPicPr>
        <p:blipFill>
          <a:blip r:embed="rId5">
            <a:alphaModFix/>
          </a:blip>
          <a:stretch>
            <a:fillRect/>
          </a:stretch>
        </p:blipFill>
        <p:spPr>
          <a:xfrm>
            <a:off x="4966863" y="1390400"/>
            <a:ext cx="4039786" cy="1842709"/>
          </a:xfrm>
          <a:prstGeom prst="rect">
            <a:avLst/>
          </a:prstGeom>
          <a:noFill/>
          <a:ln>
            <a:noFill/>
          </a:ln>
        </p:spPr>
      </p:pic>
      <p:pic>
        <p:nvPicPr>
          <p:cNvPr id="243" name="Google Shape;243;p34"/>
          <p:cNvPicPr preferRelativeResize="0"/>
          <p:nvPr/>
        </p:nvPicPr>
        <p:blipFill>
          <a:blip r:embed="rId6">
            <a:alphaModFix/>
          </a:blip>
          <a:stretch>
            <a:fillRect/>
          </a:stretch>
        </p:blipFill>
        <p:spPr>
          <a:xfrm>
            <a:off x="4799414" y="3857921"/>
            <a:ext cx="4428809" cy="384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457200" lvl="0" indent="457200" algn="ctr" rtl="0">
              <a:spcBef>
                <a:spcPts val="0"/>
              </a:spcBef>
              <a:spcAft>
                <a:spcPts val="0"/>
              </a:spcAft>
              <a:buNone/>
            </a:pPr>
            <a:r>
              <a:rPr lang="en"/>
              <a:t>SQL Triggers</a:t>
            </a:r>
            <a:endParaRPr/>
          </a:p>
        </p:txBody>
      </p:sp>
      <p:sp>
        <p:nvSpPr>
          <p:cNvPr id="249" name="Google Shape;249;p35"/>
          <p:cNvSpPr txBox="1">
            <a:spLocks noGrp="1"/>
          </p:cNvSpPr>
          <p:nvPr>
            <p:ph type="title"/>
          </p:nvPr>
        </p:nvSpPr>
        <p:spPr>
          <a:xfrm>
            <a:off x="255450" y="4759150"/>
            <a:ext cx="4316700" cy="384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000"/>
              <a:t>Creating the Triggers</a:t>
            </a:r>
            <a:endParaRPr sz="1000"/>
          </a:p>
        </p:txBody>
      </p:sp>
      <p:sp>
        <p:nvSpPr>
          <p:cNvPr id="250" name="Google Shape;250;p35"/>
          <p:cNvSpPr txBox="1">
            <a:spLocks noGrp="1"/>
          </p:cNvSpPr>
          <p:nvPr>
            <p:ph type="title"/>
          </p:nvPr>
        </p:nvSpPr>
        <p:spPr>
          <a:xfrm>
            <a:off x="4966875" y="4759150"/>
            <a:ext cx="3796200" cy="384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000"/>
              <a:t>Testing the Triggers</a:t>
            </a:r>
            <a:endParaRPr sz="1000"/>
          </a:p>
        </p:txBody>
      </p:sp>
      <p:pic>
        <p:nvPicPr>
          <p:cNvPr id="251" name="Google Shape;251;p35"/>
          <p:cNvPicPr preferRelativeResize="0"/>
          <p:nvPr/>
        </p:nvPicPr>
        <p:blipFill>
          <a:blip r:embed="rId3">
            <a:alphaModFix/>
          </a:blip>
          <a:stretch>
            <a:fillRect/>
          </a:stretch>
        </p:blipFill>
        <p:spPr>
          <a:xfrm>
            <a:off x="658175" y="1277624"/>
            <a:ext cx="3511250" cy="3511275"/>
          </a:xfrm>
          <a:prstGeom prst="rect">
            <a:avLst/>
          </a:prstGeom>
          <a:noFill/>
          <a:ln>
            <a:noFill/>
          </a:ln>
        </p:spPr>
      </p:pic>
      <p:pic>
        <p:nvPicPr>
          <p:cNvPr id="252" name="Google Shape;252;p35"/>
          <p:cNvPicPr preferRelativeResize="0"/>
          <p:nvPr/>
        </p:nvPicPr>
        <p:blipFill>
          <a:blip r:embed="rId4">
            <a:alphaModFix/>
          </a:blip>
          <a:stretch>
            <a:fillRect/>
          </a:stretch>
        </p:blipFill>
        <p:spPr>
          <a:xfrm>
            <a:off x="5109338" y="1277625"/>
            <a:ext cx="3511250" cy="1164800"/>
          </a:xfrm>
          <a:prstGeom prst="rect">
            <a:avLst/>
          </a:prstGeom>
          <a:noFill/>
          <a:ln>
            <a:noFill/>
          </a:ln>
        </p:spPr>
      </p:pic>
      <p:pic>
        <p:nvPicPr>
          <p:cNvPr id="253" name="Google Shape;253;p35"/>
          <p:cNvPicPr preferRelativeResize="0"/>
          <p:nvPr/>
        </p:nvPicPr>
        <p:blipFill>
          <a:blip r:embed="rId5">
            <a:alphaModFix/>
          </a:blip>
          <a:stretch>
            <a:fillRect/>
          </a:stretch>
        </p:blipFill>
        <p:spPr>
          <a:xfrm>
            <a:off x="5109350" y="2534202"/>
            <a:ext cx="3511250" cy="1209798"/>
          </a:xfrm>
          <a:prstGeom prst="rect">
            <a:avLst/>
          </a:prstGeom>
          <a:noFill/>
          <a:ln>
            <a:noFill/>
          </a:ln>
        </p:spPr>
      </p:pic>
      <p:pic>
        <p:nvPicPr>
          <p:cNvPr id="254" name="Google Shape;254;p35"/>
          <p:cNvPicPr preferRelativeResize="0"/>
          <p:nvPr/>
        </p:nvPicPr>
        <p:blipFill>
          <a:blip r:embed="rId6">
            <a:alphaModFix/>
          </a:blip>
          <a:stretch>
            <a:fillRect/>
          </a:stretch>
        </p:blipFill>
        <p:spPr>
          <a:xfrm>
            <a:off x="5109350" y="3835775"/>
            <a:ext cx="3511250" cy="96784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457200" lvl="0" indent="457200" algn="ctr" rtl="0">
              <a:spcBef>
                <a:spcPts val="0"/>
              </a:spcBef>
              <a:spcAft>
                <a:spcPts val="0"/>
              </a:spcAft>
              <a:buNone/>
            </a:pPr>
            <a:r>
              <a:rPr lang="en"/>
              <a:t>Access Connection Test</a:t>
            </a:r>
            <a:endParaRPr/>
          </a:p>
        </p:txBody>
      </p:sp>
      <p:sp>
        <p:nvSpPr>
          <p:cNvPr id="260" name="Google Shape;260;p36"/>
          <p:cNvSpPr txBox="1">
            <a:spLocks noGrp="1"/>
          </p:cNvSpPr>
          <p:nvPr>
            <p:ph type="title"/>
          </p:nvPr>
        </p:nvSpPr>
        <p:spPr>
          <a:xfrm>
            <a:off x="365800" y="4561700"/>
            <a:ext cx="4095900" cy="384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000"/>
              <a:t>Added new warehouse in Access</a:t>
            </a:r>
            <a:endParaRPr sz="1000"/>
          </a:p>
        </p:txBody>
      </p:sp>
      <p:sp>
        <p:nvSpPr>
          <p:cNvPr id="261" name="Google Shape;261;p36"/>
          <p:cNvSpPr txBox="1">
            <a:spLocks noGrp="1"/>
          </p:cNvSpPr>
          <p:nvPr>
            <p:ph type="title"/>
          </p:nvPr>
        </p:nvSpPr>
        <p:spPr>
          <a:xfrm>
            <a:off x="4906925" y="4561700"/>
            <a:ext cx="3796200" cy="384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000"/>
              <a:t>New warehouse displays in Access</a:t>
            </a:r>
            <a:endParaRPr sz="1000"/>
          </a:p>
        </p:txBody>
      </p:sp>
      <p:pic>
        <p:nvPicPr>
          <p:cNvPr id="262" name="Google Shape;262;p36"/>
          <p:cNvPicPr preferRelativeResize="0"/>
          <p:nvPr/>
        </p:nvPicPr>
        <p:blipFill>
          <a:blip r:embed="rId3">
            <a:alphaModFix/>
          </a:blip>
          <a:stretch>
            <a:fillRect/>
          </a:stretch>
        </p:blipFill>
        <p:spPr>
          <a:xfrm>
            <a:off x="365825" y="1574775"/>
            <a:ext cx="3916100" cy="779000"/>
          </a:xfrm>
          <a:prstGeom prst="rect">
            <a:avLst/>
          </a:prstGeom>
          <a:noFill/>
          <a:ln>
            <a:noFill/>
          </a:ln>
        </p:spPr>
      </p:pic>
      <p:pic>
        <p:nvPicPr>
          <p:cNvPr id="263" name="Google Shape;263;p36"/>
          <p:cNvPicPr preferRelativeResize="0"/>
          <p:nvPr/>
        </p:nvPicPr>
        <p:blipFill>
          <a:blip r:embed="rId4">
            <a:alphaModFix/>
          </a:blip>
          <a:stretch>
            <a:fillRect/>
          </a:stretch>
        </p:blipFill>
        <p:spPr>
          <a:xfrm>
            <a:off x="4846963" y="1376178"/>
            <a:ext cx="3916100" cy="1077485"/>
          </a:xfrm>
          <a:prstGeom prst="rect">
            <a:avLst/>
          </a:prstGeom>
          <a:noFill/>
          <a:ln>
            <a:noFill/>
          </a:ln>
        </p:spPr>
      </p:pic>
      <p:pic>
        <p:nvPicPr>
          <p:cNvPr id="264" name="Google Shape;264;p36"/>
          <p:cNvPicPr preferRelativeResize="0"/>
          <p:nvPr/>
        </p:nvPicPr>
        <p:blipFill>
          <a:blip r:embed="rId5">
            <a:alphaModFix/>
          </a:blip>
          <a:stretch>
            <a:fillRect/>
          </a:stretch>
        </p:blipFill>
        <p:spPr>
          <a:xfrm>
            <a:off x="365825" y="3422875"/>
            <a:ext cx="4095949" cy="1031750"/>
          </a:xfrm>
          <a:prstGeom prst="rect">
            <a:avLst/>
          </a:prstGeom>
          <a:noFill/>
          <a:ln>
            <a:noFill/>
          </a:ln>
        </p:spPr>
      </p:pic>
      <p:pic>
        <p:nvPicPr>
          <p:cNvPr id="265" name="Google Shape;265;p36"/>
          <p:cNvPicPr preferRelativeResize="0"/>
          <p:nvPr/>
        </p:nvPicPr>
        <p:blipFill>
          <a:blip r:embed="rId6">
            <a:alphaModFix/>
          </a:blip>
          <a:stretch>
            <a:fillRect/>
          </a:stretch>
        </p:blipFill>
        <p:spPr>
          <a:xfrm>
            <a:off x="5083900" y="3360711"/>
            <a:ext cx="3679175" cy="1156100"/>
          </a:xfrm>
          <a:prstGeom prst="rect">
            <a:avLst/>
          </a:prstGeom>
          <a:noFill/>
          <a:ln>
            <a:noFill/>
          </a:ln>
        </p:spPr>
      </p:pic>
      <p:sp>
        <p:nvSpPr>
          <p:cNvPr id="266" name="Google Shape;266;p36"/>
          <p:cNvSpPr txBox="1">
            <a:spLocks noGrp="1"/>
          </p:cNvSpPr>
          <p:nvPr>
            <p:ph type="title"/>
          </p:nvPr>
        </p:nvSpPr>
        <p:spPr>
          <a:xfrm>
            <a:off x="365800" y="2353775"/>
            <a:ext cx="4095900" cy="384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000"/>
              <a:t>Before editing database in Access</a:t>
            </a:r>
            <a:endParaRPr sz="1000"/>
          </a:p>
        </p:txBody>
      </p:sp>
      <p:sp>
        <p:nvSpPr>
          <p:cNvPr id="267" name="Google Shape;267;p36"/>
          <p:cNvSpPr txBox="1">
            <a:spLocks noGrp="1"/>
          </p:cNvSpPr>
          <p:nvPr>
            <p:ph type="title"/>
          </p:nvPr>
        </p:nvSpPr>
        <p:spPr>
          <a:xfrm>
            <a:off x="4667163" y="2453663"/>
            <a:ext cx="4095900" cy="384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000"/>
              <a:t>Database before edits</a:t>
            </a:r>
            <a:endParaRPr sz="10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7"/>
          <p:cNvSpPr txBox="1">
            <a:spLocks noGrp="1"/>
          </p:cNvSpPr>
          <p:nvPr>
            <p:ph type="title"/>
          </p:nvPr>
        </p:nvSpPr>
        <p:spPr>
          <a:xfrm>
            <a:off x="198550" y="1481625"/>
            <a:ext cx="2843100" cy="3190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sz="2500"/>
          </a:p>
          <a:p>
            <a:pPr marL="0" lvl="0" indent="0" algn="ctr" rtl="0">
              <a:spcBef>
                <a:spcPts val="0"/>
              </a:spcBef>
              <a:spcAft>
                <a:spcPts val="0"/>
              </a:spcAft>
              <a:buNone/>
            </a:pPr>
            <a:r>
              <a:rPr lang="en" sz="2500"/>
              <a:t>Bubble.io</a:t>
            </a:r>
            <a:endParaRPr sz="2500"/>
          </a:p>
          <a:p>
            <a:pPr marL="0" lvl="0" indent="0" algn="ctr" rtl="0">
              <a:spcBef>
                <a:spcPts val="0"/>
              </a:spcBef>
              <a:spcAft>
                <a:spcPts val="0"/>
              </a:spcAft>
              <a:buNone/>
            </a:pPr>
            <a:r>
              <a:rPr lang="en" sz="2500"/>
              <a:t>Website </a:t>
            </a:r>
            <a:endParaRPr sz="2500"/>
          </a:p>
          <a:p>
            <a:pPr marL="0" lvl="0" indent="0" algn="ctr" rtl="0">
              <a:spcBef>
                <a:spcPts val="0"/>
              </a:spcBef>
              <a:spcAft>
                <a:spcPts val="0"/>
              </a:spcAft>
              <a:buNone/>
            </a:pPr>
            <a:r>
              <a:rPr lang="en" sz="2500"/>
              <a:t>Demo</a:t>
            </a:r>
            <a:endParaRPr sz="2500"/>
          </a:p>
        </p:txBody>
      </p:sp>
      <p:pic>
        <p:nvPicPr>
          <p:cNvPr id="3" name="VarinShippingDemo">
            <a:hlinkClick r:id="" action="ppaction://media"/>
            <a:extLst>
              <a:ext uri="{FF2B5EF4-FFF2-40B4-BE49-F238E27FC236}">
                <a16:creationId xmlns:a16="http://schemas.microsoft.com/office/drawing/2014/main" id="{52475AC7-4E4D-7A65-0B29-6664398C60E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43062" y="1113678"/>
            <a:ext cx="5489210" cy="291614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79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t>Thank You!</a:t>
            </a:r>
            <a:endParaRPr dirty="0"/>
          </a:p>
        </p:txBody>
      </p:sp>
      <p:sp>
        <p:nvSpPr>
          <p:cNvPr id="2" name="Google Shape;56;p13">
            <a:extLst>
              <a:ext uri="{FF2B5EF4-FFF2-40B4-BE49-F238E27FC236}">
                <a16:creationId xmlns:a16="http://schemas.microsoft.com/office/drawing/2014/main" id="{05796946-E090-C1B7-99D8-DCE6165DEC92}"/>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39285"/>
              <a:buFont typeface="Arial"/>
              <a:buNone/>
            </a:pPr>
            <a:r>
              <a:rPr lang="en-US" dirty="0"/>
              <a:t>Any Questions?</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457200" lvl="0" indent="457200" algn="ctr" rtl="0">
              <a:spcBef>
                <a:spcPts val="0"/>
              </a:spcBef>
              <a:spcAft>
                <a:spcPts val="0"/>
              </a:spcAft>
              <a:buNone/>
            </a:pPr>
            <a:r>
              <a:rPr lang="en"/>
              <a:t>Defining The Business Problem</a:t>
            </a:r>
            <a:endParaRPr/>
          </a:p>
        </p:txBody>
      </p:sp>
      <p:sp>
        <p:nvSpPr>
          <p:cNvPr id="69" name="Google Shape;69;p15"/>
          <p:cNvSpPr txBox="1">
            <a:spLocks noGrp="1"/>
          </p:cNvSpPr>
          <p:nvPr>
            <p:ph type="body" idx="1"/>
          </p:nvPr>
        </p:nvSpPr>
        <p:spPr>
          <a:xfrm>
            <a:off x="311700" y="1334950"/>
            <a:ext cx="8520600" cy="3234000"/>
          </a:xfrm>
          <a:prstGeom prst="rect">
            <a:avLst/>
          </a:prstGeom>
        </p:spPr>
        <p:txBody>
          <a:bodyPr spcFirstLastPara="1" wrap="square" lIns="91425" tIns="91425" rIns="91425" bIns="91425" anchor="t" anchorCtr="0">
            <a:noAutofit/>
          </a:bodyPr>
          <a:lstStyle/>
          <a:p>
            <a:pPr marL="0" lvl="0" indent="457200" algn="l" rtl="0">
              <a:spcBef>
                <a:spcPts val="900"/>
              </a:spcBef>
              <a:spcAft>
                <a:spcPts val="0"/>
              </a:spcAft>
              <a:buNone/>
            </a:pPr>
            <a:endParaRPr sz="1200">
              <a:solidFill>
                <a:schemeClr val="dk1"/>
              </a:solidFill>
              <a:latin typeface="Times New Roman"/>
              <a:ea typeface="Times New Roman"/>
              <a:cs typeface="Times New Roman"/>
              <a:sym typeface="Times New Roman"/>
            </a:endParaRPr>
          </a:p>
          <a:p>
            <a:pPr marL="0" lvl="0" indent="457200" algn="l" rtl="0">
              <a:spcBef>
                <a:spcPts val="900"/>
              </a:spcBef>
              <a:spcAft>
                <a:spcPts val="90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challenge for the business in this scenario is to </a:t>
            </a:r>
            <a:r>
              <a:rPr lang="en" sz="1200" b="1">
                <a:solidFill>
                  <a:schemeClr val="dk1"/>
                </a:solidFill>
                <a:latin typeface="Times New Roman"/>
                <a:ea typeface="Times New Roman"/>
                <a:cs typeface="Times New Roman"/>
                <a:sym typeface="Times New Roman"/>
              </a:rPr>
              <a:t>effectively manage the delivery and transportation of finished goods from the production facility to the distribution hub</a:t>
            </a:r>
            <a:r>
              <a:rPr lang="en" sz="1200">
                <a:solidFill>
                  <a:schemeClr val="dk1"/>
                </a:solidFill>
                <a:latin typeface="Times New Roman"/>
                <a:ea typeface="Times New Roman"/>
                <a:cs typeface="Times New Roman"/>
                <a:sym typeface="Times New Roman"/>
              </a:rPr>
              <a:t> while adhering to federal and state regulations. The challenge is</a:t>
            </a:r>
            <a:r>
              <a:rPr lang="en" sz="1200" b="1">
                <a:solidFill>
                  <a:schemeClr val="dk1"/>
                </a:solidFill>
                <a:latin typeface="Times New Roman"/>
                <a:ea typeface="Times New Roman"/>
                <a:cs typeface="Times New Roman"/>
                <a:sym typeface="Times New Roman"/>
              </a:rPr>
              <a:t> maximizing the use of each truck while ensuring that the cargo weight and storage capacity of the trucks are not exceeded</a:t>
            </a:r>
            <a:r>
              <a:rPr lang="en" sz="1200">
                <a:solidFill>
                  <a:schemeClr val="dk1"/>
                </a:solidFill>
                <a:latin typeface="Times New Roman"/>
                <a:ea typeface="Times New Roman"/>
                <a:cs typeface="Times New Roman"/>
                <a:sym typeface="Times New Roman"/>
              </a:rPr>
              <a:t>. Additionally, to guarantee that the right goods are delivered to the appropriate location, precise tracking of the quantity, weight, and contents of each box is necessary. To guarantee customer satisfaction and uphold the company's reputation, any discrepancies in the shipment must be found and resolved right away. Finally, in order to avoid fines or legal problems, compliance with rules governing driver working hours and transit time must be ensured.</a:t>
            </a:r>
            <a:endParaRPr sz="1400" b="1">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457200" lvl="0" indent="457200" algn="ctr" rtl="0">
              <a:spcBef>
                <a:spcPts val="0"/>
              </a:spcBef>
              <a:spcAft>
                <a:spcPts val="0"/>
              </a:spcAft>
              <a:buNone/>
            </a:pPr>
            <a:r>
              <a:rPr lang="en"/>
              <a:t>Two-Tier Platform for Development</a:t>
            </a:r>
            <a:endParaRPr/>
          </a:p>
        </p:txBody>
      </p:sp>
      <p:sp>
        <p:nvSpPr>
          <p:cNvPr id="75" name="Google Shape;75;p16"/>
          <p:cNvSpPr txBox="1">
            <a:spLocks noGrp="1"/>
          </p:cNvSpPr>
          <p:nvPr>
            <p:ph type="body" idx="1"/>
          </p:nvPr>
        </p:nvSpPr>
        <p:spPr>
          <a:xfrm>
            <a:off x="311700" y="1334950"/>
            <a:ext cx="8520600" cy="3234000"/>
          </a:xfrm>
          <a:prstGeom prst="rect">
            <a:avLst/>
          </a:prstGeom>
        </p:spPr>
        <p:txBody>
          <a:bodyPr spcFirstLastPara="1" wrap="square" lIns="91425" tIns="91425" rIns="91425" bIns="91425" anchor="t" anchorCtr="0">
            <a:noAutofit/>
          </a:bodyPr>
          <a:lstStyle/>
          <a:p>
            <a:pPr marL="0" lvl="0" indent="0" algn="l" rtl="0">
              <a:spcBef>
                <a:spcPts val="900"/>
              </a:spcBef>
              <a:spcAft>
                <a:spcPts val="0"/>
              </a:spcAft>
              <a:buNone/>
            </a:pPr>
            <a:r>
              <a:rPr lang="en"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marL="0" lvl="0" indent="0" algn="l" rtl="0">
              <a:spcBef>
                <a:spcPts val="900"/>
              </a:spcBef>
              <a:spcAft>
                <a:spcPts val="0"/>
              </a:spcAft>
              <a:buNone/>
            </a:pPr>
            <a:r>
              <a:rPr lang="en" sz="1200">
                <a:solidFill>
                  <a:schemeClr val="dk1"/>
                </a:solidFill>
                <a:latin typeface="Times New Roman"/>
                <a:ea typeface="Times New Roman"/>
                <a:cs typeface="Times New Roman"/>
                <a:sym typeface="Times New Roman"/>
              </a:rPr>
              <a:t>The two-tier platform for development typically consists of a client-side application and a server-side application. </a:t>
            </a:r>
            <a:endParaRPr sz="1200">
              <a:solidFill>
                <a:schemeClr val="dk1"/>
              </a:solidFill>
              <a:latin typeface="Times New Roman"/>
              <a:ea typeface="Times New Roman"/>
              <a:cs typeface="Times New Roman"/>
              <a:sym typeface="Times New Roman"/>
            </a:endParaRPr>
          </a:p>
          <a:p>
            <a:pPr marL="0" lvl="0" indent="0" algn="l" rtl="0">
              <a:spcBef>
                <a:spcPts val="900"/>
              </a:spcBef>
              <a:spcAft>
                <a:spcPts val="0"/>
              </a:spcAft>
              <a:buNone/>
            </a:pPr>
            <a:r>
              <a:rPr lang="en" sz="1200">
                <a:solidFill>
                  <a:schemeClr val="dk1"/>
                </a:solidFill>
                <a:latin typeface="Times New Roman"/>
                <a:ea typeface="Times New Roman"/>
                <a:cs typeface="Times New Roman"/>
                <a:sym typeface="Times New Roman"/>
              </a:rPr>
              <a:t>The client-side application runs on the end-user's device, such as a desktop or mobile device, and is responsible for handling the user interface and user interactions and is delivered to the user's device via a web browser or mobile app.</a:t>
            </a:r>
            <a:endParaRPr sz="1200">
              <a:solidFill>
                <a:schemeClr val="dk1"/>
              </a:solidFill>
              <a:latin typeface="Times New Roman"/>
              <a:ea typeface="Times New Roman"/>
              <a:cs typeface="Times New Roman"/>
              <a:sym typeface="Times New Roman"/>
            </a:endParaRPr>
          </a:p>
          <a:p>
            <a:pPr marL="0" lvl="0" indent="0" algn="l" rtl="0">
              <a:spcBef>
                <a:spcPts val="900"/>
              </a:spcBef>
              <a:spcAft>
                <a:spcPts val="0"/>
              </a:spcAft>
              <a:buNone/>
            </a:pPr>
            <a:r>
              <a:rPr lang="en" sz="1200">
                <a:solidFill>
                  <a:schemeClr val="dk1"/>
                </a:solidFill>
                <a:latin typeface="Times New Roman"/>
                <a:ea typeface="Times New Roman"/>
                <a:cs typeface="Times New Roman"/>
                <a:sym typeface="Times New Roman"/>
              </a:rPr>
              <a:t>The server-side application is responsible for handling the business logic, data processing, and database management and it typically runs on a remote server and communicates with the client-side application.</a:t>
            </a:r>
            <a:endParaRPr sz="1200">
              <a:solidFill>
                <a:schemeClr val="dk1"/>
              </a:solidFill>
              <a:latin typeface="Times New Roman"/>
              <a:ea typeface="Times New Roman"/>
              <a:cs typeface="Times New Roman"/>
              <a:sym typeface="Times New Roman"/>
            </a:endParaRPr>
          </a:p>
          <a:p>
            <a:pPr marL="0" lvl="0" indent="0" algn="l" rtl="0">
              <a:spcBef>
                <a:spcPts val="900"/>
              </a:spcBef>
              <a:spcAft>
                <a:spcPts val="900"/>
              </a:spcAft>
              <a:buNone/>
            </a:pPr>
            <a:r>
              <a:rPr lang="en" sz="1200">
                <a:solidFill>
                  <a:schemeClr val="dk1"/>
                </a:solidFill>
                <a:latin typeface="Times New Roman"/>
                <a:ea typeface="Times New Roman"/>
                <a:cs typeface="Times New Roman"/>
                <a:sym typeface="Times New Roman"/>
              </a:rPr>
              <a:t>In this architecture, the client-side application is responsible for presenting the data to the user and handling user interactions, while the server-side application handles the data processing and storage. This approach provides several benefits, such as improved scalability, better security, and easier maintenance and updates, as the server-side application can be updated independently of the client-side application.</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grpSp>
        <p:nvGrpSpPr>
          <p:cNvPr id="80" name="Google Shape;80;p17"/>
          <p:cNvGrpSpPr/>
          <p:nvPr/>
        </p:nvGrpSpPr>
        <p:grpSpPr>
          <a:xfrm>
            <a:off x="3650225" y="71276"/>
            <a:ext cx="5428451" cy="5000957"/>
            <a:chOff x="2261050" y="101726"/>
            <a:chExt cx="4621925" cy="4145699"/>
          </a:xfrm>
        </p:grpSpPr>
        <p:pic>
          <p:nvPicPr>
            <p:cNvPr id="81" name="Google Shape;81;p17"/>
            <p:cNvPicPr preferRelativeResize="0"/>
            <p:nvPr/>
          </p:nvPicPr>
          <p:blipFill rotWithShape="1">
            <a:blip r:embed="rId3">
              <a:alphaModFix/>
            </a:blip>
            <a:srcRect t="9909"/>
            <a:stretch/>
          </p:blipFill>
          <p:spPr>
            <a:xfrm>
              <a:off x="2286000" y="101726"/>
              <a:ext cx="4572000" cy="3193950"/>
            </a:xfrm>
            <a:prstGeom prst="rect">
              <a:avLst/>
            </a:prstGeom>
            <a:noFill/>
            <a:ln>
              <a:noFill/>
            </a:ln>
          </p:spPr>
        </p:pic>
        <p:pic>
          <p:nvPicPr>
            <p:cNvPr id="82" name="Google Shape;82;p17"/>
            <p:cNvPicPr preferRelativeResize="0"/>
            <p:nvPr/>
          </p:nvPicPr>
          <p:blipFill rotWithShape="1">
            <a:blip r:embed="rId4">
              <a:alphaModFix/>
            </a:blip>
            <a:srcRect t="3297"/>
            <a:stretch/>
          </p:blipFill>
          <p:spPr>
            <a:xfrm>
              <a:off x="2261050" y="2946700"/>
              <a:ext cx="4621925" cy="1300725"/>
            </a:xfrm>
            <a:prstGeom prst="rect">
              <a:avLst/>
            </a:prstGeom>
            <a:noFill/>
            <a:ln>
              <a:noFill/>
            </a:ln>
          </p:spPr>
        </p:pic>
      </p:grpSp>
      <p:sp>
        <p:nvSpPr>
          <p:cNvPr id="83" name="Google Shape;83;p17"/>
          <p:cNvSpPr txBox="1">
            <a:spLocks noGrp="1"/>
          </p:cNvSpPr>
          <p:nvPr>
            <p:ph type="title"/>
          </p:nvPr>
        </p:nvSpPr>
        <p:spPr>
          <a:xfrm>
            <a:off x="311700" y="1481625"/>
            <a:ext cx="2828700" cy="3190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sz="2500"/>
          </a:p>
          <a:p>
            <a:pPr marL="0" lvl="0" indent="0" algn="ctr" rtl="0">
              <a:spcBef>
                <a:spcPts val="0"/>
              </a:spcBef>
              <a:spcAft>
                <a:spcPts val="0"/>
              </a:spcAft>
              <a:buNone/>
            </a:pPr>
            <a:r>
              <a:rPr lang="en" sz="2500"/>
              <a:t>Project</a:t>
            </a:r>
            <a:endParaRPr sz="2500"/>
          </a:p>
          <a:p>
            <a:pPr marL="0" lvl="0" indent="0" algn="ctr" rtl="0">
              <a:spcBef>
                <a:spcPts val="0"/>
              </a:spcBef>
              <a:spcAft>
                <a:spcPts val="0"/>
              </a:spcAft>
              <a:buNone/>
            </a:pPr>
            <a:r>
              <a:rPr lang="en" sz="2500"/>
              <a:t>Charter</a:t>
            </a:r>
            <a:endParaRPr sz="25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198550" y="1481625"/>
            <a:ext cx="2379300" cy="3190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sz="2500"/>
          </a:p>
          <a:p>
            <a:pPr marL="0" lvl="0" indent="0" algn="ctr" rtl="0">
              <a:spcBef>
                <a:spcPts val="0"/>
              </a:spcBef>
              <a:spcAft>
                <a:spcPts val="0"/>
              </a:spcAft>
              <a:buNone/>
            </a:pPr>
            <a:r>
              <a:rPr lang="en" sz="2500"/>
              <a:t>WSB Chart</a:t>
            </a:r>
            <a:endParaRPr sz="2500"/>
          </a:p>
        </p:txBody>
      </p:sp>
      <p:pic>
        <p:nvPicPr>
          <p:cNvPr id="89" name="Google Shape;89;p18"/>
          <p:cNvPicPr preferRelativeResize="0"/>
          <p:nvPr/>
        </p:nvPicPr>
        <p:blipFill>
          <a:blip r:embed="rId3">
            <a:alphaModFix/>
          </a:blip>
          <a:stretch>
            <a:fillRect/>
          </a:stretch>
        </p:blipFill>
        <p:spPr>
          <a:xfrm>
            <a:off x="2794750" y="704850"/>
            <a:ext cx="5943600" cy="3733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311700" y="1557825"/>
            <a:ext cx="2828700" cy="3190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sz="2500"/>
          </a:p>
          <a:p>
            <a:pPr marL="0" lvl="0" indent="0" algn="ctr" rtl="0">
              <a:spcBef>
                <a:spcPts val="0"/>
              </a:spcBef>
              <a:spcAft>
                <a:spcPts val="0"/>
              </a:spcAft>
              <a:buNone/>
            </a:pPr>
            <a:r>
              <a:rPr lang="en" sz="2500"/>
              <a:t>Gantt</a:t>
            </a:r>
            <a:endParaRPr sz="2500"/>
          </a:p>
          <a:p>
            <a:pPr marL="0" lvl="0" indent="0" algn="ctr" rtl="0">
              <a:spcBef>
                <a:spcPts val="0"/>
              </a:spcBef>
              <a:spcAft>
                <a:spcPts val="0"/>
              </a:spcAft>
              <a:buNone/>
            </a:pPr>
            <a:r>
              <a:rPr lang="en" sz="2500"/>
              <a:t>Chart</a:t>
            </a:r>
            <a:endParaRPr sz="2500"/>
          </a:p>
        </p:txBody>
      </p:sp>
      <p:pic>
        <p:nvPicPr>
          <p:cNvPr id="95" name="Google Shape;95;p19"/>
          <p:cNvPicPr preferRelativeResize="0"/>
          <p:nvPr/>
        </p:nvPicPr>
        <p:blipFill>
          <a:blip r:embed="rId3">
            <a:alphaModFix/>
          </a:blip>
          <a:stretch>
            <a:fillRect/>
          </a:stretch>
        </p:blipFill>
        <p:spPr>
          <a:xfrm>
            <a:off x="3445200" y="-1"/>
            <a:ext cx="5698800" cy="1640850"/>
          </a:xfrm>
          <a:prstGeom prst="rect">
            <a:avLst/>
          </a:prstGeom>
          <a:noFill/>
          <a:ln>
            <a:noFill/>
          </a:ln>
        </p:spPr>
      </p:pic>
      <p:pic>
        <p:nvPicPr>
          <p:cNvPr id="96" name="Google Shape;96;p19"/>
          <p:cNvPicPr preferRelativeResize="0"/>
          <p:nvPr/>
        </p:nvPicPr>
        <p:blipFill>
          <a:blip r:embed="rId4">
            <a:alphaModFix/>
          </a:blip>
          <a:stretch>
            <a:fillRect/>
          </a:stretch>
        </p:blipFill>
        <p:spPr>
          <a:xfrm>
            <a:off x="3445200" y="1640849"/>
            <a:ext cx="5698800" cy="1261600"/>
          </a:xfrm>
          <a:prstGeom prst="rect">
            <a:avLst/>
          </a:prstGeom>
          <a:noFill/>
          <a:ln>
            <a:noFill/>
          </a:ln>
        </p:spPr>
      </p:pic>
      <p:pic>
        <p:nvPicPr>
          <p:cNvPr id="97" name="Google Shape;97;p19"/>
          <p:cNvPicPr preferRelativeResize="0"/>
          <p:nvPr/>
        </p:nvPicPr>
        <p:blipFill rotWithShape="1">
          <a:blip r:embed="rId5">
            <a:alphaModFix/>
          </a:blip>
          <a:srcRect t="2978"/>
          <a:stretch/>
        </p:blipFill>
        <p:spPr>
          <a:xfrm>
            <a:off x="3445200" y="2902450"/>
            <a:ext cx="5698800" cy="947750"/>
          </a:xfrm>
          <a:prstGeom prst="rect">
            <a:avLst/>
          </a:prstGeom>
          <a:noFill/>
          <a:ln>
            <a:noFill/>
          </a:ln>
        </p:spPr>
      </p:pic>
      <p:pic>
        <p:nvPicPr>
          <p:cNvPr id="98" name="Google Shape;98;p19"/>
          <p:cNvPicPr preferRelativeResize="0"/>
          <p:nvPr/>
        </p:nvPicPr>
        <p:blipFill>
          <a:blip r:embed="rId6">
            <a:alphaModFix/>
          </a:blip>
          <a:stretch>
            <a:fillRect/>
          </a:stretch>
        </p:blipFill>
        <p:spPr>
          <a:xfrm>
            <a:off x="3445200" y="3850191"/>
            <a:ext cx="5698800" cy="133278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0"/>
          <p:cNvSpPr txBox="1">
            <a:spLocks noGrp="1"/>
          </p:cNvSpPr>
          <p:nvPr>
            <p:ph type="title"/>
          </p:nvPr>
        </p:nvSpPr>
        <p:spPr>
          <a:xfrm>
            <a:off x="198550" y="1481625"/>
            <a:ext cx="2843100" cy="3190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sz="2500"/>
          </a:p>
          <a:p>
            <a:pPr marL="0" lvl="0" indent="0" algn="ctr" rtl="0">
              <a:spcBef>
                <a:spcPts val="0"/>
              </a:spcBef>
              <a:spcAft>
                <a:spcPts val="0"/>
              </a:spcAft>
              <a:buNone/>
            </a:pPr>
            <a:r>
              <a:rPr lang="en" sz="2500"/>
              <a:t>Use Case Diagram</a:t>
            </a:r>
            <a:endParaRPr sz="2500"/>
          </a:p>
        </p:txBody>
      </p:sp>
      <p:pic>
        <p:nvPicPr>
          <p:cNvPr id="104" name="Google Shape;104;p20"/>
          <p:cNvPicPr preferRelativeResize="0"/>
          <p:nvPr/>
        </p:nvPicPr>
        <p:blipFill>
          <a:blip r:embed="rId3">
            <a:alphaModFix/>
          </a:blip>
          <a:stretch>
            <a:fillRect/>
          </a:stretch>
        </p:blipFill>
        <p:spPr>
          <a:xfrm>
            <a:off x="3292800" y="152400"/>
            <a:ext cx="5686156" cy="483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457200" lvl="0" indent="457200" algn="ctr" rtl="0">
              <a:spcBef>
                <a:spcPts val="0"/>
              </a:spcBef>
              <a:spcAft>
                <a:spcPts val="0"/>
              </a:spcAft>
              <a:buNone/>
            </a:pPr>
            <a:r>
              <a:rPr lang="en"/>
              <a:t>Use Case Form #1</a:t>
            </a:r>
            <a:endParaRPr/>
          </a:p>
        </p:txBody>
      </p:sp>
      <p:sp>
        <p:nvSpPr>
          <p:cNvPr id="110" name="Google Shape;110;p21"/>
          <p:cNvSpPr txBox="1">
            <a:spLocks noGrp="1"/>
          </p:cNvSpPr>
          <p:nvPr>
            <p:ph type="body" idx="1"/>
          </p:nvPr>
        </p:nvSpPr>
        <p:spPr>
          <a:xfrm>
            <a:off x="311700" y="1334950"/>
            <a:ext cx="4260300" cy="323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chemeClr val="dk1"/>
                </a:solidFill>
                <a:latin typeface="Times New Roman"/>
                <a:ea typeface="Times New Roman"/>
                <a:cs typeface="Times New Roman"/>
                <a:sym typeface="Times New Roman"/>
              </a:rPr>
              <a:t>Use Case: 	</a:t>
            </a:r>
            <a:r>
              <a:rPr lang="en" sz="1100">
                <a:solidFill>
                  <a:schemeClr val="dk1"/>
                </a:solidFill>
                <a:latin typeface="Times New Roman"/>
                <a:ea typeface="Times New Roman"/>
                <a:cs typeface="Times New Roman"/>
                <a:sym typeface="Times New Roman"/>
              </a:rPr>
              <a:t>Preparation of the Shipment</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1100" b="1">
                <a:solidFill>
                  <a:schemeClr val="dk1"/>
                </a:solidFill>
                <a:latin typeface="Times New Roman"/>
                <a:ea typeface="Times New Roman"/>
                <a:cs typeface="Times New Roman"/>
                <a:sym typeface="Times New Roman"/>
              </a:rPr>
              <a:t>Actors: 	</a:t>
            </a:r>
            <a:r>
              <a:rPr lang="en" sz="1100">
                <a:solidFill>
                  <a:schemeClr val="dk1"/>
                </a:solidFill>
                <a:latin typeface="Times New Roman"/>
                <a:ea typeface="Times New Roman"/>
                <a:cs typeface="Times New Roman"/>
                <a:sym typeface="Times New Roman"/>
              </a:rPr>
              <a:t>Manager &amp; Warehouse Employees</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9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900" b="1">
                <a:solidFill>
                  <a:schemeClr val="dk1"/>
                </a:solidFill>
                <a:latin typeface="Times New Roman"/>
                <a:ea typeface="Times New Roman"/>
                <a:cs typeface="Times New Roman"/>
                <a:sym typeface="Times New Roman"/>
              </a:rPr>
              <a:t>Description: </a:t>
            </a:r>
            <a:endParaRPr sz="900" b="1">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r>
              <a:rPr lang="en" sz="900">
                <a:solidFill>
                  <a:schemeClr val="dk1"/>
                </a:solidFill>
                <a:latin typeface="Times New Roman"/>
                <a:ea typeface="Times New Roman"/>
                <a:cs typeface="Times New Roman"/>
                <a:sym typeface="Times New Roman"/>
              </a:rPr>
              <a:t>The manager has prepared a shipment order with a manifest of the ordered items. The shipment order is viewable by warehouse employees for them to prepare the shipment for delivery. The warehouse employees use the application to prepare and record information of boxes for the shipment. The boxes are loaded onto the truck and scanned to track the shipment process.</a:t>
            </a:r>
            <a:endParaRPr sz="9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900" b="1">
                <a:solidFill>
                  <a:schemeClr val="dk1"/>
                </a:solidFill>
                <a:latin typeface="Times New Roman"/>
                <a:ea typeface="Times New Roman"/>
                <a:cs typeface="Times New Roman"/>
                <a:sym typeface="Times New Roman"/>
              </a:rPr>
              <a:t>Preconditions: </a:t>
            </a:r>
            <a:endParaRPr sz="900" b="1">
              <a:solidFill>
                <a:schemeClr val="dk1"/>
              </a:solidFill>
              <a:latin typeface="Times New Roman"/>
              <a:ea typeface="Times New Roman"/>
              <a:cs typeface="Times New Roman"/>
              <a:sym typeface="Times New Roman"/>
            </a:endParaRPr>
          </a:p>
          <a:p>
            <a:pPr marL="457200" lvl="0" indent="-285750" algn="l" rtl="0">
              <a:spcBef>
                <a:spcPts val="0"/>
              </a:spcBef>
              <a:spcAft>
                <a:spcPts val="0"/>
              </a:spcAft>
              <a:buClr>
                <a:schemeClr val="dk1"/>
              </a:buClr>
              <a:buSzPts val="900"/>
              <a:buFont typeface="Times New Roman"/>
              <a:buChar char="-"/>
            </a:pPr>
            <a:r>
              <a:rPr lang="en" sz="900">
                <a:solidFill>
                  <a:schemeClr val="dk1"/>
                </a:solidFill>
                <a:latin typeface="Times New Roman"/>
                <a:ea typeface="Times New Roman"/>
                <a:cs typeface="Times New Roman"/>
                <a:sym typeface="Times New Roman"/>
              </a:rPr>
              <a:t>An order has been requested for the manager to prepare</a:t>
            </a:r>
            <a:endParaRPr sz="900">
              <a:solidFill>
                <a:schemeClr val="dk1"/>
              </a:solidFill>
              <a:latin typeface="Times New Roman"/>
              <a:ea typeface="Times New Roman"/>
              <a:cs typeface="Times New Roman"/>
              <a:sym typeface="Times New Roman"/>
            </a:endParaRPr>
          </a:p>
          <a:p>
            <a:pPr marL="457200" lvl="0" indent="-285750" algn="l" rtl="0">
              <a:spcBef>
                <a:spcPts val="0"/>
              </a:spcBef>
              <a:spcAft>
                <a:spcPts val="0"/>
              </a:spcAft>
              <a:buClr>
                <a:schemeClr val="dk1"/>
              </a:buClr>
              <a:buSzPts val="900"/>
              <a:buFont typeface="Times New Roman"/>
              <a:buChar char="-"/>
            </a:pPr>
            <a:r>
              <a:rPr lang="en" sz="900">
                <a:solidFill>
                  <a:schemeClr val="dk1"/>
                </a:solidFill>
                <a:latin typeface="Times New Roman"/>
                <a:ea typeface="Times New Roman"/>
                <a:cs typeface="Times New Roman"/>
                <a:sym typeface="Times New Roman"/>
              </a:rPr>
              <a:t>The scanner system is operational</a:t>
            </a:r>
            <a:endParaRPr sz="9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900" b="1">
                <a:solidFill>
                  <a:schemeClr val="dk1"/>
                </a:solidFill>
                <a:latin typeface="Times New Roman"/>
                <a:ea typeface="Times New Roman"/>
                <a:cs typeface="Times New Roman"/>
                <a:sym typeface="Times New Roman"/>
              </a:rPr>
              <a:t>Flow of Events:</a:t>
            </a:r>
            <a:endParaRPr sz="900" b="1">
              <a:solidFill>
                <a:schemeClr val="dk1"/>
              </a:solidFill>
              <a:latin typeface="Times New Roman"/>
              <a:ea typeface="Times New Roman"/>
              <a:cs typeface="Times New Roman"/>
              <a:sym typeface="Times New Roman"/>
            </a:endParaRPr>
          </a:p>
          <a:p>
            <a:pPr marL="457200" lvl="0" indent="-285750" algn="l" rtl="0">
              <a:spcBef>
                <a:spcPts val="0"/>
              </a:spcBef>
              <a:spcAft>
                <a:spcPts val="0"/>
              </a:spcAft>
              <a:buClr>
                <a:schemeClr val="dk1"/>
              </a:buClr>
              <a:buSzPts val="900"/>
              <a:buFont typeface="Times New Roman"/>
              <a:buAutoNum type="arabicPeriod"/>
            </a:pPr>
            <a:r>
              <a:rPr lang="en" sz="900">
                <a:solidFill>
                  <a:schemeClr val="dk1"/>
                </a:solidFill>
                <a:latin typeface="Times New Roman"/>
                <a:ea typeface="Times New Roman"/>
                <a:cs typeface="Times New Roman"/>
                <a:sym typeface="Times New Roman"/>
              </a:rPr>
              <a:t>The manager receives a request to prepare a shipment</a:t>
            </a:r>
            <a:endParaRPr sz="900">
              <a:solidFill>
                <a:schemeClr val="dk1"/>
              </a:solidFill>
              <a:latin typeface="Times New Roman"/>
              <a:ea typeface="Times New Roman"/>
              <a:cs typeface="Times New Roman"/>
              <a:sym typeface="Times New Roman"/>
            </a:endParaRPr>
          </a:p>
          <a:p>
            <a:pPr marL="457200" lvl="0" indent="-285750" algn="l" rtl="0">
              <a:spcBef>
                <a:spcPts val="0"/>
              </a:spcBef>
              <a:spcAft>
                <a:spcPts val="0"/>
              </a:spcAft>
              <a:buClr>
                <a:schemeClr val="dk1"/>
              </a:buClr>
              <a:buSzPts val="900"/>
              <a:buFont typeface="Times New Roman"/>
              <a:buAutoNum type="arabicPeriod"/>
            </a:pPr>
            <a:r>
              <a:rPr lang="en" sz="900">
                <a:solidFill>
                  <a:schemeClr val="dk1"/>
                </a:solidFill>
                <a:latin typeface="Times New Roman"/>
                <a:ea typeface="Times New Roman"/>
                <a:cs typeface="Times New Roman"/>
                <a:sym typeface="Times New Roman"/>
              </a:rPr>
              <a:t>The manager produces an order manifest to be accessible by the warehouse employees</a:t>
            </a:r>
            <a:endParaRPr sz="900">
              <a:solidFill>
                <a:schemeClr val="dk1"/>
              </a:solidFill>
              <a:latin typeface="Times New Roman"/>
              <a:ea typeface="Times New Roman"/>
              <a:cs typeface="Times New Roman"/>
              <a:sym typeface="Times New Roman"/>
            </a:endParaRPr>
          </a:p>
          <a:p>
            <a:pPr marL="457200" lvl="0" indent="-285750" algn="l" rtl="0">
              <a:spcBef>
                <a:spcPts val="0"/>
              </a:spcBef>
              <a:spcAft>
                <a:spcPts val="0"/>
              </a:spcAft>
              <a:buClr>
                <a:schemeClr val="dk1"/>
              </a:buClr>
              <a:buSzPts val="900"/>
              <a:buFont typeface="Times New Roman"/>
              <a:buAutoNum type="arabicPeriod"/>
            </a:pPr>
            <a:r>
              <a:rPr lang="en" sz="900">
                <a:solidFill>
                  <a:schemeClr val="dk1"/>
                </a:solidFill>
                <a:latin typeface="Times New Roman"/>
                <a:ea typeface="Times New Roman"/>
                <a:cs typeface="Times New Roman"/>
                <a:sym typeface="Times New Roman"/>
              </a:rPr>
              <a:t>The warehouse employees begin to prepare the order according to the items requested </a:t>
            </a:r>
            <a:endParaRPr sz="900">
              <a:solidFill>
                <a:schemeClr val="dk1"/>
              </a:solidFill>
              <a:latin typeface="Times New Roman"/>
              <a:ea typeface="Times New Roman"/>
              <a:cs typeface="Times New Roman"/>
              <a:sym typeface="Times New Roman"/>
            </a:endParaRPr>
          </a:p>
          <a:p>
            <a:pPr marL="457200" lvl="0" indent="-285750" algn="l" rtl="0">
              <a:spcBef>
                <a:spcPts val="0"/>
              </a:spcBef>
              <a:spcAft>
                <a:spcPts val="0"/>
              </a:spcAft>
              <a:buClr>
                <a:schemeClr val="dk1"/>
              </a:buClr>
              <a:buSzPts val="900"/>
              <a:buFont typeface="Times New Roman"/>
              <a:buAutoNum type="arabicPeriod"/>
            </a:pPr>
            <a:r>
              <a:rPr lang="en" sz="900">
                <a:solidFill>
                  <a:schemeClr val="dk1"/>
                </a:solidFill>
                <a:latin typeface="Times New Roman"/>
                <a:ea typeface="Times New Roman"/>
                <a:cs typeface="Times New Roman"/>
                <a:sym typeface="Times New Roman"/>
              </a:rPr>
              <a:t>The warehouse employees print a label for the box, with a scannable barcode, a label number, the contents of the box, and the box’s size</a:t>
            </a:r>
            <a:endParaRPr sz="900">
              <a:solidFill>
                <a:schemeClr val="dk1"/>
              </a:solidFill>
              <a:latin typeface="Times New Roman"/>
              <a:ea typeface="Times New Roman"/>
              <a:cs typeface="Times New Roman"/>
              <a:sym typeface="Times New Roman"/>
            </a:endParaRPr>
          </a:p>
          <a:p>
            <a:pPr marL="457200" lvl="0" indent="-285750" algn="l" rtl="0">
              <a:spcBef>
                <a:spcPts val="0"/>
              </a:spcBef>
              <a:spcAft>
                <a:spcPts val="0"/>
              </a:spcAft>
              <a:buClr>
                <a:schemeClr val="dk1"/>
              </a:buClr>
              <a:buSzPts val="900"/>
              <a:buFont typeface="Times New Roman"/>
              <a:buAutoNum type="arabicPeriod"/>
            </a:pPr>
            <a:r>
              <a:rPr lang="en" sz="900">
                <a:solidFill>
                  <a:schemeClr val="dk1"/>
                </a:solidFill>
                <a:latin typeface="Times New Roman"/>
                <a:ea typeface="Times New Roman"/>
                <a:cs typeface="Times New Roman"/>
                <a:sym typeface="Times New Roman"/>
              </a:rPr>
              <a:t>The box is placed on a conveyor belt to be loaded, where the label will be scanned into the truck assigned to the order, until the entire order is loaded</a:t>
            </a:r>
            <a:endParaRPr sz="900">
              <a:solidFill>
                <a:schemeClr val="dk1"/>
              </a:solidFill>
              <a:latin typeface="Times New Roman"/>
              <a:ea typeface="Times New Roman"/>
              <a:cs typeface="Times New Roman"/>
              <a:sym typeface="Times New Roman"/>
            </a:endParaRPr>
          </a:p>
          <a:p>
            <a:pPr marL="0" lvl="0" indent="0" algn="l" rtl="0">
              <a:spcBef>
                <a:spcPts val="900"/>
              </a:spcBef>
              <a:spcAft>
                <a:spcPts val="900"/>
              </a:spcAft>
              <a:buNone/>
            </a:pPr>
            <a:r>
              <a:rPr lang="en" sz="900">
                <a:solidFill>
                  <a:schemeClr val="dk1"/>
                </a:solidFill>
                <a:latin typeface="Times New Roman"/>
                <a:ea typeface="Times New Roman"/>
                <a:cs typeface="Times New Roman"/>
                <a:sym typeface="Times New Roman"/>
              </a:rPr>
              <a:t>	</a:t>
            </a:r>
            <a:endParaRPr sz="900">
              <a:solidFill>
                <a:schemeClr val="dk1"/>
              </a:solidFill>
              <a:latin typeface="Times New Roman"/>
              <a:ea typeface="Times New Roman"/>
              <a:cs typeface="Times New Roman"/>
              <a:sym typeface="Times New Roman"/>
            </a:endParaRPr>
          </a:p>
        </p:txBody>
      </p:sp>
      <p:sp>
        <p:nvSpPr>
          <p:cNvPr id="111" name="Google Shape;111;p21"/>
          <p:cNvSpPr txBox="1">
            <a:spLocks noGrp="1"/>
          </p:cNvSpPr>
          <p:nvPr>
            <p:ph type="body" idx="1"/>
          </p:nvPr>
        </p:nvSpPr>
        <p:spPr>
          <a:xfrm>
            <a:off x="4572000" y="1334950"/>
            <a:ext cx="4260300" cy="323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Times New Roman"/>
                <a:ea typeface="Times New Roman"/>
                <a:cs typeface="Times New Roman"/>
                <a:sym typeface="Times New Roman"/>
              </a:rPr>
              <a:t>Postconditions: </a:t>
            </a:r>
            <a:endParaRPr sz="900" b="1">
              <a:solidFill>
                <a:schemeClr val="dk1"/>
              </a:solidFill>
              <a:latin typeface="Times New Roman"/>
              <a:ea typeface="Times New Roman"/>
              <a:cs typeface="Times New Roman"/>
              <a:sym typeface="Times New Roman"/>
            </a:endParaRPr>
          </a:p>
          <a:p>
            <a:pPr marL="457200" lvl="0" indent="-285750" algn="l" rtl="0">
              <a:spcBef>
                <a:spcPts val="0"/>
              </a:spcBef>
              <a:spcAft>
                <a:spcPts val="0"/>
              </a:spcAft>
              <a:buClr>
                <a:schemeClr val="dk1"/>
              </a:buClr>
              <a:buSzPts val="900"/>
              <a:buFont typeface="Times New Roman"/>
              <a:buChar char="-"/>
            </a:pPr>
            <a:r>
              <a:rPr lang="en" sz="900">
                <a:solidFill>
                  <a:schemeClr val="dk1"/>
                </a:solidFill>
                <a:latin typeface="Times New Roman"/>
                <a:ea typeface="Times New Roman"/>
                <a:cs typeface="Times New Roman"/>
                <a:sym typeface="Times New Roman"/>
              </a:rPr>
              <a:t>The box information on the label is recorded in the application database</a:t>
            </a:r>
            <a:endParaRPr sz="900">
              <a:solidFill>
                <a:schemeClr val="dk1"/>
              </a:solidFill>
              <a:latin typeface="Times New Roman"/>
              <a:ea typeface="Times New Roman"/>
              <a:cs typeface="Times New Roman"/>
              <a:sym typeface="Times New Roman"/>
            </a:endParaRPr>
          </a:p>
          <a:p>
            <a:pPr marL="457200" lvl="0" indent="-285750" algn="l" rtl="0">
              <a:spcBef>
                <a:spcPts val="0"/>
              </a:spcBef>
              <a:spcAft>
                <a:spcPts val="0"/>
              </a:spcAft>
              <a:buClr>
                <a:schemeClr val="dk1"/>
              </a:buClr>
              <a:buSzPts val="900"/>
              <a:buFont typeface="Times New Roman"/>
              <a:buChar char="-"/>
            </a:pPr>
            <a:r>
              <a:rPr lang="en" sz="900">
                <a:solidFill>
                  <a:schemeClr val="dk1"/>
                </a:solidFill>
                <a:latin typeface="Times New Roman"/>
                <a:ea typeface="Times New Roman"/>
                <a:cs typeface="Times New Roman"/>
                <a:sym typeface="Times New Roman"/>
              </a:rPr>
              <a:t>The shipment status is updated in the application database to show it has been loaded.</a:t>
            </a:r>
            <a:endParaRPr sz="900">
              <a:solidFill>
                <a:schemeClr val="dk1"/>
              </a:solidFill>
              <a:latin typeface="Times New Roman"/>
              <a:ea typeface="Times New Roman"/>
              <a:cs typeface="Times New Roman"/>
              <a:sym typeface="Times New Roman"/>
            </a:endParaRPr>
          </a:p>
          <a:p>
            <a:pPr marL="457200" lvl="0" indent="-285750" algn="l" rtl="0">
              <a:spcBef>
                <a:spcPts val="0"/>
              </a:spcBef>
              <a:spcAft>
                <a:spcPts val="0"/>
              </a:spcAft>
              <a:buClr>
                <a:schemeClr val="dk1"/>
              </a:buClr>
              <a:buSzPts val="900"/>
              <a:buFont typeface="Times New Roman"/>
              <a:buChar char="-"/>
            </a:pPr>
            <a:r>
              <a:rPr lang="en" sz="900">
                <a:solidFill>
                  <a:schemeClr val="dk1"/>
                </a:solidFill>
                <a:latin typeface="Times New Roman"/>
                <a:ea typeface="Times New Roman"/>
                <a:cs typeface="Times New Roman"/>
                <a:sym typeface="Times New Roman"/>
              </a:rPr>
              <a:t>The boxes are all assigned to the order and truck within the database, properly linking the entire order together in the application</a:t>
            </a:r>
            <a:endParaRPr sz="9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900" b="1">
                <a:solidFill>
                  <a:schemeClr val="dk1"/>
                </a:solidFill>
                <a:latin typeface="Times New Roman"/>
                <a:ea typeface="Times New Roman"/>
                <a:cs typeface="Times New Roman"/>
                <a:sym typeface="Times New Roman"/>
              </a:rPr>
              <a:t>Exceptions:</a:t>
            </a:r>
            <a:endParaRPr sz="900" b="1">
              <a:solidFill>
                <a:schemeClr val="dk1"/>
              </a:solidFill>
              <a:latin typeface="Times New Roman"/>
              <a:ea typeface="Times New Roman"/>
              <a:cs typeface="Times New Roman"/>
              <a:sym typeface="Times New Roman"/>
            </a:endParaRPr>
          </a:p>
          <a:p>
            <a:pPr marL="457200" lvl="0" indent="-285750" algn="l" rtl="0">
              <a:spcBef>
                <a:spcPts val="0"/>
              </a:spcBef>
              <a:spcAft>
                <a:spcPts val="0"/>
              </a:spcAft>
              <a:buClr>
                <a:schemeClr val="dk1"/>
              </a:buClr>
              <a:buSzPts val="900"/>
              <a:buFont typeface="Times New Roman"/>
              <a:buChar char="-"/>
            </a:pPr>
            <a:r>
              <a:rPr lang="en" sz="900">
                <a:solidFill>
                  <a:schemeClr val="dk1"/>
                </a:solidFill>
                <a:latin typeface="Times New Roman"/>
                <a:ea typeface="Times New Roman"/>
                <a:cs typeface="Times New Roman"/>
                <a:sym typeface="Times New Roman"/>
              </a:rPr>
              <a:t>If the truck is not available right away, the order will still be prepared for efficiency</a:t>
            </a:r>
            <a:endParaRPr sz="900">
              <a:solidFill>
                <a:schemeClr val="dk1"/>
              </a:solidFill>
              <a:latin typeface="Times New Roman"/>
              <a:ea typeface="Times New Roman"/>
              <a:cs typeface="Times New Roman"/>
              <a:sym typeface="Times New Roman"/>
            </a:endParaRPr>
          </a:p>
          <a:p>
            <a:pPr marL="457200" lvl="0" indent="-285750" algn="l" rtl="0">
              <a:spcBef>
                <a:spcPts val="0"/>
              </a:spcBef>
              <a:spcAft>
                <a:spcPts val="0"/>
              </a:spcAft>
              <a:buClr>
                <a:schemeClr val="dk1"/>
              </a:buClr>
              <a:buSzPts val="900"/>
              <a:buFont typeface="Times New Roman"/>
              <a:buChar char="-"/>
            </a:pPr>
            <a:r>
              <a:rPr lang="en" sz="900">
                <a:solidFill>
                  <a:schemeClr val="dk1"/>
                </a:solidFill>
                <a:latin typeface="Times New Roman"/>
                <a:ea typeface="Times New Roman"/>
                <a:cs typeface="Times New Roman"/>
                <a:sym typeface="Times New Roman"/>
              </a:rPr>
              <a:t>If the labels do not scan, the printed label number can be manually entered into the app</a:t>
            </a:r>
            <a:endParaRPr sz="900">
              <a:solidFill>
                <a:schemeClr val="dk1"/>
              </a:solidFill>
              <a:latin typeface="Times New Roman"/>
              <a:ea typeface="Times New Roman"/>
              <a:cs typeface="Times New Roman"/>
              <a:sym typeface="Times New Roman"/>
            </a:endParaRPr>
          </a:p>
          <a:p>
            <a:pPr marL="457200" lvl="0" indent="-285750" algn="l" rtl="0">
              <a:spcBef>
                <a:spcPts val="0"/>
              </a:spcBef>
              <a:spcAft>
                <a:spcPts val="0"/>
              </a:spcAft>
              <a:buClr>
                <a:schemeClr val="dk1"/>
              </a:buClr>
              <a:buSzPts val="900"/>
              <a:buFont typeface="Times New Roman"/>
              <a:buChar char="-"/>
            </a:pPr>
            <a:r>
              <a:rPr lang="en" sz="900">
                <a:solidFill>
                  <a:schemeClr val="dk1"/>
                </a:solidFill>
                <a:latin typeface="Times New Roman"/>
                <a:ea typeface="Times New Roman"/>
                <a:cs typeface="Times New Roman"/>
                <a:sym typeface="Times New Roman"/>
              </a:rPr>
              <a:t>If the shipment weight or capacity exceeds one truck, then either another truck will be assigned to fulfill the order, or the assigned truck will make multiple deliveries</a:t>
            </a:r>
            <a:endParaRPr sz="9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900" b="1">
                <a:solidFill>
                  <a:schemeClr val="dk1"/>
                </a:solidFill>
                <a:latin typeface="Times New Roman"/>
                <a:ea typeface="Times New Roman"/>
                <a:cs typeface="Times New Roman"/>
                <a:sym typeface="Times New Roman"/>
              </a:rPr>
              <a:t>Reason for Use Case:</a:t>
            </a:r>
            <a:endParaRPr sz="900" b="1">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r>
              <a:rPr lang="en" sz="900">
                <a:solidFill>
                  <a:schemeClr val="dk1"/>
                </a:solidFill>
                <a:latin typeface="Times New Roman"/>
                <a:ea typeface="Times New Roman"/>
                <a:cs typeface="Times New Roman"/>
                <a:sym typeface="Times New Roman"/>
              </a:rPr>
              <a:t>This use case form displays the functionality of our application’s core. It demonstrates how the warehouse employees use the application to keep track of inventory in every box. It also demonstrates how the system keeps track of order statuses through the labels and conveyor belt scanning system, which is a key feature.	</a:t>
            </a:r>
            <a:endParaRPr sz="900">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1843</Words>
  <Application>Microsoft Office PowerPoint</Application>
  <PresentationFormat>On-screen Show (16:9)</PresentationFormat>
  <Paragraphs>184</Paragraphs>
  <Slides>26</Slides>
  <Notes>26</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Arial</vt:lpstr>
      <vt:lpstr>Times New Roman</vt:lpstr>
      <vt:lpstr>Simple Light</vt:lpstr>
      <vt:lpstr>Project Final Presentation</vt:lpstr>
      <vt:lpstr>Presentation Outline</vt:lpstr>
      <vt:lpstr>Defining The Business Problem</vt:lpstr>
      <vt:lpstr>Two-Tier Platform for Development</vt:lpstr>
      <vt:lpstr> Project Charter</vt:lpstr>
      <vt:lpstr> WSB Chart</vt:lpstr>
      <vt:lpstr> Gantt Chart</vt:lpstr>
      <vt:lpstr> Use Case Diagram</vt:lpstr>
      <vt:lpstr>Use Case Form #1</vt:lpstr>
      <vt:lpstr>Use Case Form #2</vt:lpstr>
      <vt:lpstr>Systems Sequence Diagram</vt:lpstr>
      <vt:lpstr>Activity Diagrams</vt:lpstr>
      <vt:lpstr>Activity Diagrams</vt:lpstr>
      <vt:lpstr> Domain Class Diagram</vt:lpstr>
      <vt:lpstr>Use Case Example Dialog</vt:lpstr>
      <vt:lpstr>Use Case Example Dialog</vt:lpstr>
      <vt:lpstr>Storyboard Form - Label Creation</vt:lpstr>
      <vt:lpstr>Storyboard Form - Loading a Truck</vt:lpstr>
      <vt:lpstr> Menu Hierarchy Diagram</vt:lpstr>
      <vt:lpstr> Database ER Diagram</vt:lpstr>
      <vt:lpstr>SQL Tables for Prototype</vt:lpstr>
      <vt:lpstr>Views &amp; Joins</vt:lpstr>
      <vt:lpstr>SQL Triggers</vt:lpstr>
      <vt:lpstr>Access Connection Test</vt:lpstr>
      <vt:lpstr> Bubble.io Website  Demo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Final Presentation</dc:title>
  <cp:lastModifiedBy>Alexander Bean</cp:lastModifiedBy>
  <cp:revision>1</cp:revision>
  <dcterms:modified xsi:type="dcterms:W3CDTF">2023-08-30T01:14:59Z</dcterms:modified>
</cp:coreProperties>
</file>